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8" r:id="rId2"/>
    <p:sldId id="256" r:id="rId3"/>
    <p:sldId id="257" r:id="rId4"/>
    <p:sldId id="258" r:id="rId5"/>
    <p:sldId id="259" r:id="rId6"/>
    <p:sldId id="260" r:id="rId7"/>
    <p:sldId id="261" r:id="rId8"/>
    <p:sldId id="262" r:id="rId9"/>
    <p:sldId id="263" r:id="rId10"/>
    <p:sldId id="264" r:id="rId11"/>
    <p:sldId id="265" r:id="rId12"/>
    <p:sldId id="266" r:id="rId13"/>
    <p:sldId id="267"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864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523194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582222"/>
            <a:ext cx="7477601" cy="2083118"/>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Evaluating Sentiment Analysis Models: Performance Metrics</a:t>
            </a:r>
            <a:endParaRPr lang="en-US" sz="4374" dirty="0"/>
          </a:p>
        </p:txBody>
      </p:sp>
      <p:sp>
        <p:nvSpPr>
          <p:cNvPr id="6" name="Text 3"/>
          <p:cNvSpPr/>
          <p:nvPr/>
        </p:nvSpPr>
        <p:spPr>
          <a:xfrm>
            <a:off x="833199" y="3998595"/>
            <a:ext cx="7477601" cy="355402"/>
          </a:xfrm>
          <a:prstGeom prst="rect">
            <a:avLst/>
          </a:prstGeom>
          <a:noFill/>
          <a:ln/>
        </p:spPr>
        <p:txBody>
          <a:bodyPr wrap="non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Metrics used to evaluate sentiment analysis models:</a:t>
            </a:r>
            <a:endParaRPr lang="en-US" sz="2400" dirty="0"/>
          </a:p>
        </p:txBody>
      </p:sp>
      <p:sp>
        <p:nvSpPr>
          <p:cNvPr id="7" name="Text 4"/>
          <p:cNvSpPr/>
          <p:nvPr/>
        </p:nvSpPr>
        <p:spPr>
          <a:xfrm>
            <a:off x="1188601" y="4603909"/>
            <a:ext cx="7122200" cy="355402"/>
          </a:xfrm>
          <a:prstGeom prst="rect">
            <a:avLst/>
          </a:prstGeom>
          <a:noFill/>
          <a:ln/>
        </p:spPr>
        <p:txBody>
          <a:bodyPr wrap="none" rtlCol="0" anchor="t"/>
          <a:lstStyle/>
          <a:p>
            <a:pPr marL="342900" indent="-342900" algn="l">
              <a:lnSpc>
                <a:spcPts val="2799"/>
              </a:lnSpc>
              <a:buSzPct val="100000"/>
              <a:buChar char="•"/>
            </a:pPr>
            <a:r>
              <a:rPr lang="en-US" sz="2000" dirty="0">
                <a:solidFill>
                  <a:srgbClr val="272525"/>
                </a:solidFill>
                <a:latin typeface="Eudoxus Sans" pitchFamily="34" charset="0"/>
                <a:ea typeface="Eudoxus Sans" pitchFamily="34" charset="-122"/>
                <a:cs typeface="Eudoxus Sans" pitchFamily="34" charset="-120"/>
              </a:rPr>
              <a:t>Accuracy Score: Measures overall correct predictions</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
        <p:nvSpPr>
          <p:cNvPr id="8" name="Text 5"/>
          <p:cNvSpPr/>
          <p:nvPr/>
        </p:nvSpPr>
        <p:spPr>
          <a:xfrm>
            <a:off x="1188601" y="5048131"/>
            <a:ext cx="7122200" cy="710803"/>
          </a:xfrm>
          <a:prstGeom prst="rect">
            <a:avLst/>
          </a:prstGeom>
          <a:noFill/>
          <a:ln/>
        </p:spPr>
        <p:txBody>
          <a:bodyPr wrap="square" rtlCol="0" anchor="t"/>
          <a:lstStyle/>
          <a:p>
            <a:pPr marL="342900" indent="-342900" algn="l">
              <a:lnSpc>
                <a:spcPts val="2799"/>
              </a:lnSpc>
              <a:buSzPct val="100000"/>
              <a:buChar char="•"/>
            </a:pPr>
            <a:r>
              <a:rPr lang="en-US" sz="2000" dirty="0">
                <a:solidFill>
                  <a:srgbClr val="272525"/>
                </a:solidFill>
                <a:latin typeface="Eudoxus Sans" pitchFamily="34" charset="0"/>
                <a:ea typeface="Eudoxus Sans" pitchFamily="34" charset="-122"/>
                <a:cs typeface="Eudoxus Sans" pitchFamily="34" charset="-120"/>
              </a:rPr>
              <a:t>ROC-AUC Curve: Graphical representation of model's performance.</a:t>
            </a:r>
            <a:endParaRPr lang="en-US" sz="2000" dirty="0"/>
          </a:p>
        </p:txBody>
      </p:sp>
      <p:sp>
        <p:nvSpPr>
          <p:cNvPr id="9" name="Text 6"/>
          <p:cNvSpPr/>
          <p:nvPr/>
        </p:nvSpPr>
        <p:spPr>
          <a:xfrm>
            <a:off x="1188601" y="5847755"/>
            <a:ext cx="7122200" cy="355402"/>
          </a:xfrm>
          <a:prstGeom prst="rect">
            <a:avLst/>
          </a:prstGeom>
          <a:noFill/>
          <a:ln/>
        </p:spPr>
        <p:txBody>
          <a:bodyPr wrap="none" rtlCol="0" anchor="t"/>
          <a:lstStyle/>
          <a:p>
            <a:pPr marL="342900" indent="-342900" algn="l">
              <a:lnSpc>
                <a:spcPts val="2799"/>
              </a:lnSpc>
              <a:buSzPct val="100000"/>
              <a:buChar char="•"/>
            </a:pPr>
            <a:r>
              <a:rPr lang="en-US" sz="2000" dirty="0">
                <a:solidFill>
                  <a:srgbClr val="272525"/>
                </a:solidFill>
                <a:latin typeface="Eudoxus Sans" pitchFamily="34" charset="0"/>
                <a:ea typeface="Eudoxus Sans" pitchFamily="34" charset="-122"/>
                <a:cs typeface="Eudoxus Sans" pitchFamily="34" charset="-120"/>
              </a:rPr>
              <a:t>F1 Score: Combines precision and recall.</a:t>
            </a:r>
            <a:endParaRPr lang="en-US" sz="2000" dirty="0"/>
          </a:p>
        </p:txBody>
      </p:sp>
      <p:sp>
        <p:nvSpPr>
          <p:cNvPr id="10" name="Text 7"/>
          <p:cNvSpPr/>
          <p:nvPr/>
        </p:nvSpPr>
        <p:spPr>
          <a:xfrm>
            <a:off x="1188601" y="6291977"/>
            <a:ext cx="7122200" cy="355402"/>
          </a:xfrm>
          <a:prstGeom prst="rect">
            <a:avLst/>
          </a:prstGeom>
          <a:noFill/>
          <a:ln/>
        </p:spPr>
        <p:txBody>
          <a:bodyPr wrap="none" rtlCol="0" anchor="t"/>
          <a:lstStyle/>
          <a:p>
            <a:pPr marL="342900" indent="-342900" algn="l">
              <a:lnSpc>
                <a:spcPts val="2799"/>
              </a:lnSpc>
              <a:buSzPct val="100000"/>
              <a:buChar char="•"/>
            </a:pPr>
            <a:r>
              <a:rPr lang="en-US" sz="2000" dirty="0">
                <a:solidFill>
                  <a:srgbClr val="272525"/>
                </a:solidFill>
                <a:latin typeface="Eudoxus Sans" pitchFamily="34" charset="0"/>
                <a:ea typeface="Eudoxus Sans" pitchFamily="34" charset="-122"/>
                <a:cs typeface="Eudoxus Sans" pitchFamily="34" charset="-120"/>
              </a:rPr>
              <a:t>Confusion Matrix: Summarizes model's performance.</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Shape 1"/>
          <p:cNvSpPr/>
          <p:nvPr/>
        </p:nvSpPr>
        <p:spPr>
          <a:xfrm>
            <a:off x="0" y="0"/>
            <a:ext cx="14630400" cy="8233648"/>
          </a:xfrm>
          <a:prstGeom prst="rect">
            <a:avLst/>
          </a:prstGeom>
          <a:solidFill>
            <a:srgbClr val="FDFAF7"/>
          </a:solidFill>
          <a:ln/>
        </p:spPr>
      </p:sp>
      <p:sp>
        <p:nvSpPr>
          <p:cNvPr id="2" name="Shape 0"/>
          <p:cNvSpPr/>
          <p:nvPr/>
        </p:nvSpPr>
        <p:spPr>
          <a:xfrm>
            <a:off x="0" y="-20782"/>
            <a:ext cx="14630400" cy="8229600"/>
          </a:xfrm>
          <a:prstGeom prst="rect">
            <a:avLst/>
          </a:prstGeom>
          <a:solidFill>
            <a:srgbClr val="FAF2E9"/>
          </a:solidFill>
          <a:ln/>
        </p:spPr>
      </p:sp>
      <p:sp>
        <p:nvSpPr>
          <p:cNvPr id="4" name="Text 2"/>
          <p:cNvSpPr/>
          <p:nvPr/>
        </p:nvSpPr>
        <p:spPr>
          <a:xfrm>
            <a:off x="4889123" y="394011"/>
            <a:ext cx="4820483" cy="494705"/>
          </a:xfrm>
          <a:prstGeom prst="rect">
            <a:avLst/>
          </a:prstGeom>
          <a:noFill/>
          <a:ln/>
        </p:spPr>
        <p:txBody>
          <a:bodyPr wrap="none" rtlCol="0" anchor="t"/>
          <a:lstStyle/>
          <a:p>
            <a:pPr marL="0" indent="0">
              <a:lnSpc>
                <a:spcPts val="3895"/>
              </a:lnSpc>
              <a:buNone/>
            </a:pPr>
            <a:r>
              <a:rPr lang="en-US" sz="3116" b="1" kern="0" spc="-93" dirty="0">
                <a:solidFill>
                  <a:srgbClr val="591CE6"/>
                </a:solidFill>
                <a:latin typeface="p22-mackinac-pro" pitchFamily="34" charset="0"/>
                <a:ea typeface="p22-mackinac-pro" pitchFamily="34" charset="-122"/>
                <a:cs typeface="p22-mackinac-pro" pitchFamily="34" charset="-120"/>
              </a:rPr>
              <a:t>Data pipeline Architecture</a:t>
            </a:r>
            <a:endParaRPr lang="en-US" sz="3116" dirty="0"/>
          </a:p>
        </p:txBody>
      </p:sp>
      <p:sp>
        <p:nvSpPr>
          <p:cNvPr id="5" name="Shape 3"/>
          <p:cNvSpPr/>
          <p:nvPr/>
        </p:nvSpPr>
        <p:spPr>
          <a:xfrm>
            <a:off x="7299365" y="1246584"/>
            <a:ext cx="31552" cy="6551771"/>
          </a:xfrm>
          <a:prstGeom prst="roundRect">
            <a:avLst>
              <a:gd name="adj" fmla="val 225763"/>
            </a:avLst>
          </a:prstGeom>
          <a:solidFill>
            <a:srgbClr val="C6BDDA"/>
          </a:solidFill>
          <a:ln/>
        </p:spPr>
      </p:sp>
      <p:sp>
        <p:nvSpPr>
          <p:cNvPr id="6" name="Shape 4"/>
          <p:cNvSpPr/>
          <p:nvPr/>
        </p:nvSpPr>
        <p:spPr>
          <a:xfrm>
            <a:off x="6583025" y="1532394"/>
            <a:ext cx="553998" cy="31552"/>
          </a:xfrm>
          <a:prstGeom prst="roundRect">
            <a:avLst>
              <a:gd name="adj" fmla="val 225763"/>
            </a:avLst>
          </a:prstGeom>
          <a:solidFill>
            <a:srgbClr val="C6BDDA"/>
          </a:solidFill>
          <a:ln/>
        </p:spPr>
      </p:sp>
      <p:sp>
        <p:nvSpPr>
          <p:cNvPr id="7" name="Shape 5"/>
          <p:cNvSpPr/>
          <p:nvPr/>
        </p:nvSpPr>
        <p:spPr>
          <a:xfrm>
            <a:off x="7137023" y="1370171"/>
            <a:ext cx="356116" cy="356116"/>
          </a:xfrm>
          <a:prstGeom prst="roundRect">
            <a:avLst>
              <a:gd name="adj" fmla="val 20003"/>
            </a:avLst>
          </a:prstGeom>
          <a:solidFill>
            <a:srgbClr val="E0D7F4"/>
          </a:solidFill>
          <a:ln w="7620">
            <a:solidFill>
              <a:srgbClr val="C6BDDA"/>
            </a:solidFill>
            <a:prstDash val="solid"/>
          </a:ln>
        </p:spPr>
      </p:sp>
      <p:sp>
        <p:nvSpPr>
          <p:cNvPr id="8" name="Text 6"/>
          <p:cNvSpPr/>
          <p:nvPr/>
        </p:nvSpPr>
        <p:spPr>
          <a:xfrm>
            <a:off x="7270373" y="1399818"/>
            <a:ext cx="89297"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1</a:t>
            </a:r>
            <a:endParaRPr lang="en-US" sz="1870" dirty="0"/>
          </a:p>
        </p:txBody>
      </p:sp>
      <p:sp>
        <p:nvSpPr>
          <p:cNvPr id="9" name="Text 7"/>
          <p:cNvSpPr/>
          <p:nvPr/>
        </p:nvSpPr>
        <p:spPr>
          <a:xfrm>
            <a:off x="4351377" y="1404818"/>
            <a:ext cx="2093119" cy="247293"/>
          </a:xfrm>
          <a:prstGeom prst="rect">
            <a:avLst/>
          </a:prstGeom>
          <a:noFill/>
          <a:ln/>
        </p:spPr>
        <p:txBody>
          <a:bodyPr wrap="none" rtlCol="0" anchor="t"/>
          <a:lstStyle/>
          <a:p>
            <a:pPr marL="0" indent="0" algn="r">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AWS Instance Creation</a:t>
            </a:r>
            <a:endParaRPr lang="en-US" sz="1558" dirty="0"/>
          </a:p>
        </p:txBody>
      </p:sp>
      <p:sp>
        <p:nvSpPr>
          <p:cNvPr id="10" name="Text 8"/>
          <p:cNvSpPr/>
          <p:nvPr/>
        </p:nvSpPr>
        <p:spPr>
          <a:xfrm>
            <a:off x="1340427" y="1747004"/>
            <a:ext cx="5104069" cy="760095"/>
          </a:xfrm>
          <a:prstGeom prst="rect">
            <a:avLst/>
          </a:prstGeom>
          <a:noFill/>
          <a:ln/>
        </p:spPr>
        <p:txBody>
          <a:bodyPr wrap="square" rtlCol="0" anchor="t"/>
          <a:lstStyle/>
          <a:p>
            <a:pPr marL="0" indent="0" algn="r">
              <a:lnSpc>
                <a:spcPts val="1994"/>
              </a:lnSpc>
              <a:buNone/>
            </a:pPr>
            <a:r>
              <a:rPr lang="en-US" dirty="0">
                <a:solidFill>
                  <a:srgbClr val="272525"/>
                </a:solidFill>
                <a:latin typeface="Eudoxus Sans" pitchFamily="34" charset="0"/>
                <a:ea typeface="Eudoxus Sans" pitchFamily="34" charset="-122"/>
                <a:cs typeface="Eudoxus Sans" pitchFamily="34" charset="-120"/>
              </a:rPr>
              <a:t>Provision an Amazon EC2 instance to serve as the infrastructure for our data pipeline.</a:t>
            </a:r>
            <a:endParaRPr lang="en-US" dirty="0"/>
          </a:p>
        </p:txBody>
      </p:sp>
      <p:sp>
        <p:nvSpPr>
          <p:cNvPr id="11" name="Shape 9"/>
          <p:cNvSpPr/>
          <p:nvPr/>
        </p:nvSpPr>
        <p:spPr>
          <a:xfrm>
            <a:off x="7493139" y="2323802"/>
            <a:ext cx="553998" cy="31552"/>
          </a:xfrm>
          <a:prstGeom prst="roundRect">
            <a:avLst>
              <a:gd name="adj" fmla="val 225763"/>
            </a:avLst>
          </a:prstGeom>
          <a:solidFill>
            <a:srgbClr val="C6BDDA"/>
          </a:solidFill>
          <a:ln/>
        </p:spPr>
      </p:sp>
      <p:sp>
        <p:nvSpPr>
          <p:cNvPr id="12" name="Shape 10"/>
          <p:cNvSpPr/>
          <p:nvPr/>
        </p:nvSpPr>
        <p:spPr>
          <a:xfrm>
            <a:off x="7137023" y="2161580"/>
            <a:ext cx="356116" cy="356116"/>
          </a:xfrm>
          <a:prstGeom prst="roundRect">
            <a:avLst>
              <a:gd name="adj" fmla="val 20003"/>
            </a:avLst>
          </a:prstGeom>
          <a:solidFill>
            <a:srgbClr val="E0D7F4"/>
          </a:solidFill>
          <a:ln w="7620">
            <a:solidFill>
              <a:srgbClr val="C6BDDA"/>
            </a:solidFill>
            <a:prstDash val="solid"/>
          </a:ln>
        </p:spPr>
      </p:sp>
      <p:sp>
        <p:nvSpPr>
          <p:cNvPr id="13" name="Text 11"/>
          <p:cNvSpPr/>
          <p:nvPr/>
        </p:nvSpPr>
        <p:spPr>
          <a:xfrm>
            <a:off x="7249537" y="2191226"/>
            <a:ext cx="131088"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2</a:t>
            </a:r>
            <a:endParaRPr lang="en-US" sz="1870" dirty="0"/>
          </a:p>
        </p:txBody>
      </p:sp>
      <p:sp>
        <p:nvSpPr>
          <p:cNvPr id="14" name="Text 12"/>
          <p:cNvSpPr/>
          <p:nvPr/>
        </p:nvSpPr>
        <p:spPr>
          <a:xfrm>
            <a:off x="8185666" y="2196227"/>
            <a:ext cx="2521268" cy="247293"/>
          </a:xfrm>
          <a:prstGeom prst="rect">
            <a:avLst/>
          </a:prstGeom>
          <a:noFill/>
          <a:ln/>
        </p:spPr>
        <p:txBody>
          <a:bodyPr wrap="none" rtlCol="0" anchor="t"/>
          <a:lstStyle/>
          <a:p>
            <a:pPr marL="0" indent="0" algn="l">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Zookeeper and Kafka Setup</a:t>
            </a:r>
            <a:endParaRPr lang="en-US" sz="1558" dirty="0"/>
          </a:p>
        </p:txBody>
      </p:sp>
      <p:sp>
        <p:nvSpPr>
          <p:cNvPr id="15" name="Text 13"/>
          <p:cNvSpPr/>
          <p:nvPr/>
        </p:nvSpPr>
        <p:spPr>
          <a:xfrm>
            <a:off x="8185666" y="2538413"/>
            <a:ext cx="5558195" cy="1266825"/>
          </a:xfrm>
          <a:prstGeom prst="rect">
            <a:avLst/>
          </a:prstGeom>
          <a:noFill/>
          <a:ln/>
        </p:spPr>
        <p:txBody>
          <a:bodyPr wrap="square" rtlCol="0" anchor="t"/>
          <a:lstStyle/>
          <a:p>
            <a:pPr marL="0" indent="0" algn="l">
              <a:lnSpc>
                <a:spcPts val="1994"/>
              </a:lnSpc>
              <a:buNone/>
            </a:pPr>
            <a:r>
              <a:rPr lang="en-US" dirty="0">
                <a:solidFill>
                  <a:srgbClr val="272525"/>
                </a:solidFill>
                <a:latin typeface="Eudoxus Sans" pitchFamily="34" charset="0"/>
                <a:ea typeface="Eudoxus Sans" pitchFamily="34" charset="-122"/>
                <a:cs typeface="Eudoxus Sans" pitchFamily="34" charset="-120"/>
              </a:rPr>
              <a:t>Install and configure Apache Zookeeper for distributed coordination. Install and configure Apache Kafka for real-time data streaming.</a:t>
            </a:r>
            <a:endParaRPr lang="en-US" dirty="0"/>
          </a:p>
        </p:txBody>
      </p:sp>
      <p:sp>
        <p:nvSpPr>
          <p:cNvPr id="16" name="Shape 14"/>
          <p:cNvSpPr/>
          <p:nvPr/>
        </p:nvSpPr>
        <p:spPr>
          <a:xfrm>
            <a:off x="6583025" y="3365599"/>
            <a:ext cx="553998" cy="31552"/>
          </a:xfrm>
          <a:prstGeom prst="roundRect">
            <a:avLst>
              <a:gd name="adj" fmla="val 225763"/>
            </a:avLst>
          </a:prstGeom>
          <a:solidFill>
            <a:srgbClr val="C6BDDA"/>
          </a:solidFill>
          <a:ln/>
        </p:spPr>
      </p:sp>
      <p:sp>
        <p:nvSpPr>
          <p:cNvPr id="17" name="Shape 15"/>
          <p:cNvSpPr/>
          <p:nvPr/>
        </p:nvSpPr>
        <p:spPr>
          <a:xfrm>
            <a:off x="7137023" y="3203377"/>
            <a:ext cx="356116" cy="356116"/>
          </a:xfrm>
          <a:prstGeom prst="roundRect">
            <a:avLst>
              <a:gd name="adj" fmla="val 20003"/>
            </a:avLst>
          </a:prstGeom>
          <a:solidFill>
            <a:srgbClr val="E0D7F4"/>
          </a:solidFill>
          <a:ln w="7620">
            <a:solidFill>
              <a:srgbClr val="C6BDDA"/>
            </a:solidFill>
            <a:prstDash val="solid"/>
          </a:ln>
        </p:spPr>
      </p:sp>
      <p:sp>
        <p:nvSpPr>
          <p:cNvPr id="18" name="Text 16"/>
          <p:cNvSpPr/>
          <p:nvPr/>
        </p:nvSpPr>
        <p:spPr>
          <a:xfrm>
            <a:off x="7247513" y="3233023"/>
            <a:ext cx="135136"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3</a:t>
            </a:r>
            <a:endParaRPr lang="en-US" sz="1870" dirty="0"/>
          </a:p>
        </p:txBody>
      </p:sp>
      <p:sp>
        <p:nvSpPr>
          <p:cNvPr id="19" name="Text 17"/>
          <p:cNvSpPr/>
          <p:nvPr/>
        </p:nvSpPr>
        <p:spPr>
          <a:xfrm>
            <a:off x="4465915" y="3238024"/>
            <a:ext cx="1978581" cy="247293"/>
          </a:xfrm>
          <a:prstGeom prst="rect">
            <a:avLst/>
          </a:prstGeom>
          <a:noFill/>
          <a:ln/>
        </p:spPr>
        <p:txBody>
          <a:bodyPr wrap="none" rtlCol="0" anchor="t"/>
          <a:lstStyle/>
          <a:p>
            <a:pPr marL="0" indent="0" algn="r">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Bucket Creation</a:t>
            </a:r>
            <a:endParaRPr lang="en-US" sz="1558" dirty="0"/>
          </a:p>
        </p:txBody>
      </p:sp>
      <p:sp>
        <p:nvSpPr>
          <p:cNvPr id="20" name="Text 18"/>
          <p:cNvSpPr/>
          <p:nvPr/>
        </p:nvSpPr>
        <p:spPr>
          <a:xfrm>
            <a:off x="1454727" y="3580209"/>
            <a:ext cx="4989769" cy="506730"/>
          </a:xfrm>
          <a:prstGeom prst="rect">
            <a:avLst/>
          </a:prstGeom>
          <a:noFill/>
          <a:ln/>
        </p:spPr>
        <p:txBody>
          <a:bodyPr wrap="square" rtlCol="0" anchor="t"/>
          <a:lstStyle/>
          <a:p>
            <a:pPr marL="0" indent="0" algn="r">
              <a:lnSpc>
                <a:spcPts val="1994"/>
              </a:lnSpc>
              <a:buNone/>
            </a:pPr>
            <a:r>
              <a:rPr lang="en-US" dirty="0">
                <a:solidFill>
                  <a:srgbClr val="272525"/>
                </a:solidFill>
                <a:latin typeface="Eudoxus Sans" pitchFamily="34" charset="0"/>
                <a:ea typeface="Eudoxus Sans" pitchFamily="34" charset="-122"/>
                <a:cs typeface="Eudoxus Sans" pitchFamily="34" charset="-120"/>
              </a:rPr>
              <a:t>Create an Amazon S3 bucket to store and manage data</a:t>
            </a:r>
            <a:r>
              <a:rPr lang="en-US" sz="1246" dirty="0">
                <a:solidFill>
                  <a:srgbClr val="272525"/>
                </a:solidFill>
                <a:latin typeface="Eudoxus Sans" pitchFamily="34" charset="0"/>
                <a:ea typeface="Eudoxus Sans" pitchFamily="34" charset="-122"/>
                <a:cs typeface="Eudoxus Sans" pitchFamily="34" charset="-120"/>
              </a:rPr>
              <a:t>.</a:t>
            </a:r>
            <a:endParaRPr lang="en-US" sz="1246" dirty="0"/>
          </a:p>
        </p:txBody>
      </p:sp>
      <p:sp>
        <p:nvSpPr>
          <p:cNvPr id="21" name="Shape 19"/>
          <p:cNvSpPr/>
          <p:nvPr/>
        </p:nvSpPr>
        <p:spPr>
          <a:xfrm>
            <a:off x="7493139" y="4407515"/>
            <a:ext cx="553998" cy="31552"/>
          </a:xfrm>
          <a:prstGeom prst="roundRect">
            <a:avLst>
              <a:gd name="adj" fmla="val 225763"/>
            </a:avLst>
          </a:prstGeom>
          <a:solidFill>
            <a:srgbClr val="C6BDDA"/>
          </a:solidFill>
          <a:ln/>
        </p:spPr>
      </p:sp>
      <p:sp>
        <p:nvSpPr>
          <p:cNvPr id="22" name="Shape 20"/>
          <p:cNvSpPr/>
          <p:nvPr/>
        </p:nvSpPr>
        <p:spPr>
          <a:xfrm>
            <a:off x="7137023" y="4245293"/>
            <a:ext cx="356116" cy="356116"/>
          </a:xfrm>
          <a:prstGeom prst="roundRect">
            <a:avLst>
              <a:gd name="adj" fmla="val 20003"/>
            </a:avLst>
          </a:prstGeom>
          <a:solidFill>
            <a:srgbClr val="E0D7F4"/>
          </a:solidFill>
          <a:ln w="7620">
            <a:solidFill>
              <a:srgbClr val="C6BDDA"/>
            </a:solidFill>
            <a:prstDash val="solid"/>
          </a:ln>
        </p:spPr>
      </p:sp>
      <p:sp>
        <p:nvSpPr>
          <p:cNvPr id="23" name="Text 21"/>
          <p:cNvSpPr/>
          <p:nvPr/>
        </p:nvSpPr>
        <p:spPr>
          <a:xfrm>
            <a:off x="7243822" y="4274939"/>
            <a:ext cx="142518"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4</a:t>
            </a:r>
            <a:endParaRPr lang="en-US" sz="1870" dirty="0"/>
          </a:p>
        </p:txBody>
      </p:sp>
      <p:sp>
        <p:nvSpPr>
          <p:cNvPr id="24" name="Text 22"/>
          <p:cNvSpPr/>
          <p:nvPr/>
        </p:nvSpPr>
        <p:spPr>
          <a:xfrm>
            <a:off x="8185666" y="4279940"/>
            <a:ext cx="1978581" cy="247293"/>
          </a:xfrm>
          <a:prstGeom prst="rect">
            <a:avLst/>
          </a:prstGeom>
          <a:noFill/>
          <a:ln/>
        </p:spPr>
        <p:txBody>
          <a:bodyPr wrap="none" rtlCol="0" anchor="t"/>
          <a:lstStyle/>
          <a:p>
            <a:pPr marL="0" indent="0" algn="l">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Python Data Loading</a:t>
            </a:r>
            <a:endParaRPr lang="en-US" sz="1558" dirty="0"/>
          </a:p>
        </p:txBody>
      </p:sp>
      <p:sp>
        <p:nvSpPr>
          <p:cNvPr id="25" name="Text 23"/>
          <p:cNvSpPr/>
          <p:nvPr/>
        </p:nvSpPr>
        <p:spPr>
          <a:xfrm>
            <a:off x="8185666" y="4622125"/>
            <a:ext cx="4501634" cy="506730"/>
          </a:xfrm>
          <a:prstGeom prst="rect">
            <a:avLst/>
          </a:prstGeom>
          <a:noFill/>
          <a:ln/>
        </p:spPr>
        <p:txBody>
          <a:bodyPr wrap="square" rtlCol="0" anchor="t"/>
          <a:lstStyle/>
          <a:p>
            <a:pPr marL="0" indent="0" algn="l">
              <a:lnSpc>
                <a:spcPts val="1994"/>
              </a:lnSpc>
              <a:buNone/>
            </a:pPr>
            <a:r>
              <a:rPr lang="en-US" dirty="0">
                <a:solidFill>
                  <a:srgbClr val="272525"/>
                </a:solidFill>
                <a:latin typeface="Eudoxus Sans" pitchFamily="34" charset="0"/>
                <a:ea typeface="Eudoxus Sans" pitchFamily="34" charset="-122"/>
                <a:cs typeface="Eudoxus Sans" pitchFamily="34" charset="-120"/>
              </a:rPr>
              <a:t>Develop a Python script to load data into the S3 bucket.</a:t>
            </a:r>
            <a:endParaRPr lang="en-US" dirty="0"/>
          </a:p>
        </p:txBody>
      </p:sp>
      <p:sp>
        <p:nvSpPr>
          <p:cNvPr id="26" name="Shape 24"/>
          <p:cNvSpPr/>
          <p:nvPr/>
        </p:nvSpPr>
        <p:spPr>
          <a:xfrm>
            <a:off x="6583025" y="5119866"/>
            <a:ext cx="553998" cy="31552"/>
          </a:xfrm>
          <a:prstGeom prst="roundRect">
            <a:avLst>
              <a:gd name="adj" fmla="val 225763"/>
            </a:avLst>
          </a:prstGeom>
          <a:solidFill>
            <a:srgbClr val="C6BDDA"/>
          </a:solidFill>
          <a:ln/>
        </p:spPr>
      </p:sp>
      <p:sp>
        <p:nvSpPr>
          <p:cNvPr id="27" name="Shape 25"/>
          <p:cNvSpPr/>
          <p:nvPr/>
        </p:nvSpPr>
        <p:spPr>
          <a:xfrm>
            <a:off x="7137023" y="4957643"/>
            <a:ext cx="356116" cy="356116"/>
          </a:xfrm>
          <a:prstGeom prst="roundRect">
            <a:avLst>
              <a:gd name="adj" fmla="val 20003"/>
            </a:avLst>
          </a:prstGeom>
          <a:solidFill>
            <a:srgbClr val="E0D7F4"/>
          </a:solidFill>
          <a:ln w="7620">
            <a:solidFill>
              <a:srgbClr val="C6BDDA"/>
            </a:solidFill>
            <a:prstDash val="solid"/>
          </a:ln>
        </p:spPr>
      </p:sp>
      <p:sp>
        <p:nvSpPr>
          <p:cNvPr id="28" name="Text 26"/>
          <p:cNvSpPr/>
          <p:nvPr/>
        </p:nvSpPr>
        <p:spPr>
          <a:xfrm>
            <a:off x="7250847" y="4987290"/>
            <a:ext cx="128468"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5</a:t>
            </a:r>
            <a:endParaRPr lang="en-US" sz="1870" dirty="0"/>
          </a:p>
        </p:txBody>
      </p:sp>
      <p:sp>
        <p:nvSpPr>
          <p:cNvPr id="29" name="Text 27"/>
          <p:cNvSpPr/>
          <p:nvPr/>
        </p:nvSpPr>
        <p:spPr>
          <a:xfrm>
            <a:off x="4407337" y="4992291"/>
            <a:ext cx="2037159" cy="247293"/>
          </a:xfrm>
          <a:prstGeom prst="rect">
            <a:avLst/>
          </a:prstGeom>
          <a:noFill/>
          <a:ln/>
        </p:spPr>
        <p:txBody>
          <a:bodyPr wrap="none" rtlCol="0" anchor="t"/>
          <a:lstStyle/>
          <a:p>
            <a:pPr marL="0" indent="0" algn="r">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Athena Data Querying</a:t>
            </a:r>
            <a:endParaRPr lang="en-US" sz="1558" dirty="0"/>
          </a:p>
        </p:txBody>
      </p:sp>
      <p:sp>
        <p:nvSpPr>
          <p:cNvPr id="30" name="Text 28"/>
          <p:cNvSpPr/>
          <p:nvPr/>
        </p:nvSpPr>
        <p:spPr>
          <a:xfrm>
            <a:off x="1226127" y="5334476"/>
            <a:ext cx="5218369" cy="1266825"/>
          </a:xfrm>
          <a:prstGeom prst="rect">
            <a:avLst/>
          </a:prstGeom>
          <a:noFill/>
          <a:ln/>
        </p:spPr>
        <p:txBody>
          <a:bodyPr wrap="square" rtlCol="0" anchor="t"/>
          <a:lstStyle/>
          <a:p>
            <a:pPr marL="0" indent="0" algn="r">
              <a:lnSpc>
                <a:spcPts val="1994"/>
              </a:lnSpc>
              <a:buNone/>
            </a:pPr>
            <a:r>
              <a:rPr lang="en-US" dirty="0">
                <a:solidFill>
                  <a:srgbClr val="272525"/>
                </a:solidFill>
                <a:latin typeface="Eudoxus Sans" pitchFamily="34" charset="0"/>
                <a:ea typeface="Eudoxus Sans" pitchFamily="34" charset="-122"/>
                <a:cs typeface="Eudoxus Sans" pitchFamily="34" charset="-120"/>
              </a:rPr>
              <a:t>Set up an Amazon Athena database to query data stored in the S3 bucket using SQL-like queries. Define tables and partitions to optimize query performance</a:t>
            </a:r>
            <a:r>
              <a:rPr lang="en-US" sz="1246" dirty="0">
                <a:solidFill>
                  <a:srgbClr val="272525"/>
                </a:solidFill>
                <a:latin typeface="Eudoxus Sans" pitchFamily="34" charset="0"/>
                <a:ea typeface="Eudoxus Sans" pitchFamily="34" charset="-122"/>
                <a:cs typeface="Eudoxus Sans" pitchFamily="34" charset="-120"/>
              </a:rPr>
              <a:t>.</a:t>
            </a:r>
            <a:endParaRPr lang="en-US" sz="1246" dirty="0"/>
          </a:p>
        </p:txBody>
      </p:sp>
      <p:sp>
        <p:nvSpPr>
          <p:cNvPr id="31" name="Shape 29"/>
          <p:cNvSpPr/>
          <p:nvPr/>
        </p:nvSpPr>
        <p:spPr>
          <a:xfrm>
            <a:off x="7493139" y="6161663"/>
            <a:ext cx="553998" cy="31552"/>
          </a:xfrm>
          <a:prstGeom prst="roundRect">
            <a:avLst>
              <a:gd name="adj" fmla="val 225763"/>
            </a:avLst>
          </a:prstGeom>
          <a:solidFill>
            <a:srgbClr val="C6BDDA"/>
          </a:solidFill>
          <a:ln/>
        </p:spPr>
      </p:sp>
      <p:sp>
        <p:nvSpPr>
          <p:cNvPr id="32" name="Shape 30"/>
          <p:cNvSpPr/>
          <p:nvPr/>
        </p:nvSpPr>
        <p:spPr>
          <a:xfrm>
            <a:off x="7137023" y="5999440"/>
            <a:ext cx="356116" cy="356116"/>
          </a:xfrm>
          <a:prstGeom prst="roundRect">
            <a:avLst>
              <a:gd name="adj" fmla="val 20003"/>
            </a:avLst>
          </a:prstGeom>
          <a:solidFill>
            <a:srgbClr val="E0D7F4"/>
          </a:solidFill>
          <a:ln w="7620">
            <a:solidFill>
              <a:srgbClr val="C6BDDA"/>
            </a:solidFill>
            <a:prstDash val="solid"/>
          </a:ln>
        </p:spPr>
      </p:sp>
      <p:sp>
        <p:nvSpPr>
          <p:cNvPr id="33" name="Text 31"/>
          <p:cNvSpPr/>
          <p:nvPr/>
        </p:nvSpPr>
        <p:spPr>
          <a:xfrm>
            <a:off x="7244655" y="6029087"/>
            <a:ext cx="140851" cy="296704"/>
          </a:xfrm>
          <a:prstGeom prst="rect">
            <a:avLst/>
          </a:prstGeom>
          <a:noFill/>
          <a:ln/>
        </p:spPr>
        <p:txBody>
          <a:bodyPr wrap="none" rtlCol="0" anchor="t"/>
          <a:lstStyle/>
          <a:p>
            <a:pPr marL="0" indent="0" algn="ctr">
              <a:lnSpc>
                <a:spcPts val="2337"/>
              </a:lnSpc>
              <a:buNone/>
            </a:pPr>
            <a:r>
              <a:rPr lang="en-US" sz="1870" b="1" kern="0" spc="-56" dirty="0">
                <a:solidFill>
                  <a:srgbClr val="272525"/>
                </a:solidFill>
                <a:latin typeface="p22-mackinac-pro" pitchFamily="34" charset="0"/>
                <a:ea typeface="p22-mackinac-pro" pitchFamily="34" charset="-122"/>
                <a:cs typeface="p22-mackinac-pro" pitchFamily="34" charset="-120"/>
              </a:rPr>
              <a:t>6</a:t>
            </a:r>
            <a:endParaRPr lang="en-US" sz="1870" dirty="0"/>
          </a:p>
        </p:txBody>
      </p:sp>
      <p:sp>
        <p:nvSpPr>
          <p:cNvPr id="34" name="Text 32"/>
          <p:cNvSpPr/>
          <p:nvPr/>
        </p:nvSpPr>
        <p:spPr>
          <a:xfrm>
            <a:off x="8185666" y="6034088"/>
            <a:ext cx="2888933" cy="494586"/>
          </a:xfrm>
          <a:prstGeom prst="rect">
            <a:avLst/>
          </a:prstGeom>
          <a:noFill/>
          <a:ln/>
        </p:spPr>
        <p:txBody>
          <a:bodyPr wrap="square" rtlCol="0" anchor="t"/>
          <a:lstStyle/>
          <a:p>
            <a:pPr marL="0" indent="0" algn="l">
              <a:lnSpc>
                <a:spcPts val="1948"/>
              </a:lnSpc>
              <a:buNone/>
            </a:pPr>
            <a:r>
              <a:rPr lang="en-US" sz="1558" b="1" kern="0" spc="-47" dirty="0">
                <a:solidFill>
                  <a:srgbClr val="272525"/>
                </a:solidFill>
                <a:latin typeface="p22-mackinac-pro" pitchFamily="34" charset="0"/>
                <a:ea typeface="p22-mackinac-pro" pitchFamily="34" charset="-122"/>
                <a:cs typeface="p22-mackinac-pro" pitchFamily="34" charset="-120"/>
              </a:rPr>
              <a:t>Power Bi Connection through ODBC</a:t>
            </a:r>
            <a:endParaRPr lang="en-US" sz="1558" dirty="0"/>
          </a:p>
        </p:txBody>
      </p:sp>
      <p:sp>
        <p:nvSpPr>
          <p:cNvPr id="35" name="Text 33"/>
          <p:cNvSpPr/>
          <p:nvPr/>
        </p:nvSpPr>
        <p:spPr>
          <a:xfrm>
            <a:off x="8185666" y="6623566"/>
            <a:ext cx="5738152" cy="1013460"/>
          </a:xfrm>
          <a:prstGeom prst="rect">
            <a:avLst/>
          </a:prstGeom>
          <a:noFill/>
          <a:ln/>
        </p:spPr>
        <p:txBody>
          <a:bodyPr wrap="square" rtlCol="0" anchor="t"/>
          <a:lstStyle/>
          <a:p>
            <a:pPr marL="0" indent="0" algn="l">
              <a:lnSpc>
                <a:spcPts val="1994"/>
              </a:lnSpc>
              <a:buNone/>
            </a:pPr>
            <a:r>
              <a:rPr lang="en-US" dirty="0">
                <a:solidFill>
                  <a:srgbClr val="272525"/>
                </a:solidFill>
                <a:latin typeface="Eudoxus Sans" pitchFamily="34" charset="0"/>
                <a:ea typeface="Eudoxus Sans" pitchFamily="34" charset="-122"/>
                <a:cs typeface="Eudoxus Sans" pitchFamily="34" charset="-120"/>
              </a:rPr>
              <a:t>Install and configure the Athena ODBC driver on the EC2 instance. Set up an ODBC data source to connect Power BI to Amazon Athena.</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2220873"/>
            <a:ext cx="6948964"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Applications and Use Cases</a:t>
            </a:r>
            <a:endParaRPr lang="en-US" sz="4374" dirty="0"/>
          </a:p>
        </p:txBody>
      </p:sp>
      <p:sp>
        <p:nvSpPr>
          <p:cNvPr id="6" name="Text 3"/>
          <p:cNvSpPr/>
          <p:nvPr/>
        </p:nvSpPr>
        <p:spPr>
          <a:xfrm>
            <a:off x="833199" y="3470672"/>
            <a:ext cx="2740462" cy="347186"/>
          </a:xfrm>
          <a:prstGeom prst="rect">
            <a:avLst/>
          </a:prstGeom>
          <a:noFill/>
          <a:ln/>
        </p:spPr>
        <p:txBody>
          <a:bodyPr wrap="none" rtlCol="0" anchor="t"/>
          <a:lstStyle/>
          <a:p>
            <a:pPr marL="0" indent="0">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Brand Monitoring</a:t>
            </a:r>
            <a:endParaRPr lang="en-US" sz="2187" dirty="0"/>
          </a:p>
        </p:txBody>
      </p:sp>
      <p:sp>
        <p:nvSpPr>
          <p:cNvPr id="7" name="Text 4"/>
          <p:cNvSpPr/>
          <p:nvPr/>
        </p:nvSpPr>
        <p:spPr>
          <a:xfrm>
            <a:off x="833199" y="4040029"/>
            <a:ext cx="2740462" cy="1421606"/>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Understand customer perceptions and reactions to products or services.</a:t>
            </a:r>
            <a:endParaRPr lang="en-US" sz="2000" dirty="0"/>
          </a:p>
        </p:txBody>
      </p:sp>
      <p:sp>
        <p:nvSpPr>
          <p:cNvPr id="8" name="Text 5"/>
          <p:cNvSpPr/>
          <p:nvPr/>
        </p:nvSpPr>
        <p:spPr>
          <a:xfrm>
            <a:off x="4123253" y="3470672"/>
            <a:ext cx="2740462" cy="347186"/>
          </a:xfrm>
          <a:prstGeom prst="rect">
            <a:avLst/>
          </a:prstGeom>
          <a:noFill/>
          <a:ln/>
        </p:spPr>
        <p:txBody>
          <a:bodyPr wrap="none" rtlCol="0" anchor="t"/>
          <a:lstStyle/>
          <a:p>
            <a:pPr marL="0" indent="0">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Customer Service</a:t>
            </a:r>
            <a:endParaRPr lang="en-US" sz="2187" dirty="0"/>
          </a:p>
        </p:txBody>
      </p:sp>
      <p:sp>
        <p:nvSpPr>
          <p:cNvPr id="9" name="Text 6"/>
          <p:cNvSpPr/>
          <p:nvPr/>
        </p:nvSpPr>
        <p:spPr>
          <a:xfrm>
            <a:off x="4123253" y="4040029"/>
            <a:ext cx="2740462" cy="1066205"/>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Identify and respond to customer complaints or praise in real-time</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
        <p:nvSpPr>
          <p:cNvPr id="10" name="Text 7"/>
          <p:cNvSpPr/>
          <p:nvPr/>
        </p:nvSpPr>
        <p:spPr>
          <a:xfrm>
            <a:off x="7413308" y="3470672"/>
            <a:ext cx="2740462" cy="694373"/>
          </a:xfrm>
          <a:prstGeom prst="rect">
            <a:avLst/>
          </a:prstGeom>
          <a:noFill/>
          <a:ln/>
        </p:spPr>
        <p:txBody>
          <a:bodyPr wrap="square" rtlCol="0" anchor="t"/>
          <a:lstStyle/>
          <a:p>
            <a:pPr marL="0" indent="0">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Marketing Campaigns</a:t>
            </a:r>
            <a:endParaRPr lang="en-US" sz="2187" dirty="0"/>
          </a:p>
        </p:txBody>
      </p:sp>
      <p:sp>
        <p:nvSpPr>
          <p:cNvPr id="11" name="Text 8"/>
          <p:cNvSpPr/>
          <p:nvPr/>
        </p:nvSpPr>
        <p:spPr>
          <a:xfrm>
            <a:off x="7413308" y="4387215"/>
            <a:ext cx="2740462" cy="1421606"/>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Gauge the effectiveness of marketing efforts and adjust strategies accordingly.</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3" name="Shape 1"/>
          <p:cNvSpPr/>
          <p:nvPr/>
        </p:nvSpPr>
        <p:spPr>
          <a:xfrm>
            <a:off x="0" y="0"/>
            <a:ext cx="14630400" cy="8286631"/>
          </a:xfrm>
          <a:prstGeom prst="rect">
            <a:avLst/>
          </a:prstGeom>
          <a:solidFill>
            <a:srgbClr val="FDFAF7"/>
          </a:solidFill>
          <a:ln/>
        </p:spPr>
      </p:sp>
      <p:sp>
        <p:nvSpPr>
          <p:cNvPr id="2" name="Shape 0"/>
          <p:cNvSpPr/>
          <p:nvPr/>
        </p:nvSpPr>
        <p:spPr>
          <a:xfrm>
            <a:off x="0" y="-20782"/>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7620" y="0"/>
            <a:ext cx="5486400" cy="8286631"/>
          </a:xfrm>
          <a:prstGeom prst="rect">
            <a:avLst/>
          </a:prstGeom>
        </p:spPr>
      </p:pic>
      <p:sp>
        <p:nvSpPr>
          <p:cNvPr id="5" name="Text 2"/>
          <p:cNvSpPr/>
          <p:nvPr/>
        </p:nvSpPr>
        <p:spPr>
          <a:xfrm>
            <a:off x="6360557" y="125749"/>
            <a:ext cx="7388066" cy="972026"/>
          </a:xfrm>
          <a:prstGeom prst="rect">
            <a:avLst/>
          </a:prstGeom>
          <a:noFill/>
          <a:ln/>
        </p:spPr>
        <p:txBody>
          <a:bodyPr wrap="square" rtlCol="0" anchor="t"/>
          <a:lstStyle/>
          <a:p>
            <a:pPr marL="0" indent="0">
              <a:lnSpc>
                <a:spcPts val="3827"/>
              </a:lnSpc>
              <a:buNone/>
            </a:pPr>
            <a:r>
              <a:rPr lang="en-US" sz="3062" b="1" kern="0" spc="-92" dirty="0">
                <a:solidFill>
                  <a:srgbClr val="591CE6"/>
                </a:solidFill>
                <a:latin typeface="p22-mackinac-pro" pitchFamily="34" charset="0"/>
                <a:ea typeface="p22-mackinac-pro" pitchFamily="34" charset="-122"/>
                <a:cs typeface="p22-mackinac-pro" pitchFamily="34" charset="-120"/>
              </a:rPr>
              <a:t>Conclusion: Unlocking Insights with Sentiment Analysis</a:t>
            </a:r>
            <a:endParaRPr lang="en-US" sz="3062" dirty="0"/>
          </a:p>
        </p:txBody>
      </p:sp>
      <p:sp>
        <p:nvSpPr>
          <p:cNvPr id="6" name="Text 3"/>
          <p:cNvSpPr/>
          <p:nvPr/>
        </p:nvSpPr>
        <p:spPr>
          <a:xfrm>
            <a:off x="5699413" y="1241011"/>
            <a:ext cx="8717973" cy="497443"/>
          </a:xfrm>
          <a:prstGeom prst="rect">
            <a:avLst/>
          </a:prstGeom>
          <a:noFill/>
          <a:ln/>
        </p:spPr>
        <p:txBody>
          <a:bodyPr wrap="square" rtlCol="0" anchor="t"/>
          <a:lstStyle/>
          <a:p>
            <a:pPr marL="0" indent="0">
              <a:lnSpc>
                <a:spcPts val="1960"/>
              </a:lnSpc>
              <a:buNone/>
            </a:pPr>
            <a:r>
              <a:rPr lang="en-US" sz="1600" dirty="0">
                <a:solidFill>
                  <a:srgbClr val="272525"/>
                </a:solidFill>
                <a:latin typeface="Eudoxus Sans" pitchFamily="34" charset="0"/>
                <a:ea typeface="Eudoxus Sans" pitchFamily="34" charset="-122"/>
                <a:cs typeface="Eudoxus Sans" pitchFamily="34" charset="-120"/>
              </a:rPr>
              <a:t>Sentiment analysis provides valuable insights to businesses. By harnessing its power, companies can make data-driven decisions, enhance customer experiences, and drive business growth</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7" name="Text 4"/>
          <p:cNvSpPr/>
          <p:nvPr/>
        </p:nvSpPr>
        <p:spPr>
          <a:xfrm>
            <a:off x="6063030" y="2159864"/>
            <a:ext cx="7388066" cy="497443"/>
          </a:xfrm>
          <a:prstGeom prst="rect">
            <a:avLst/>
          </a:prstGeom>
          <a:noFill/>
          <a:ln/>
        </p:spPr>
        <p:txBody>
          <a:bodyPr wrap="square" rtlCol="0" anchor="t"/>
          <a:lstStyle/>
          <a:p>
            <a:pPr marL="0" indent="0">
              <a:lnSpc>
                <a:spcPts val="1960"/>
              </a:lnSpc>
              <a:buNone/>
            </a:pPr>
            <a:r>
              <a:rPr lang="en-US" sz="1600" b="1" dirty="0">
                <a:solidFill>
                  <a:srgbClr val="272525"/>
                </a:solidFill>
                <a:latin typeface="Eudoxus Sans" pitchFamily="34" charset="0"/>
                <a:ea typeface="Eudoxus Sans" pitchFamily="34" charset="-122"/>
                <a:cs typeface="Eudoxus Sans" pitchFamily="34" charset="-120"/>
              </a:rPr>
              <a:t>Execution time:</a:t>
            </a:r>
            <a:r>
              <a:rPr lang="en-US" sz="1600" dirty="0">
                <a:solidFill>
                  <a:srgbClr val="272525"/>
                </a:solidFill>
                <a:latin typeface="Eudoxus Sans" pitchFamily="34" charset="0"/>
                <a:ea typeface="Eudoxus Sans" pitchFamily="34" charset="-122"/>
                <a:cs typeface="Eudoxus Sans" pitchFamily="34" charset="-120"/>
              </a:rPr>
              <a:t> When comparing the running time of models, Bernoulli Naive Bayes performs faster with a good accuracy score.</a:t>
            </a:r>
            <a:endParaRPr lang="en-US" sz="1600" dirty="0"/>
          </a:p>
        </p:txBody>
      </p:sp>
      <p:sp>
        <p:nvSpPr>
          <p:cNvPr id="8" name="Text 5"/>
          <p:cNvSpPr/>
          <p:nvPr/>
        </p:nvSpPr>
        <p:spPr>
          <a:xfrm>
            <a:off x="6063030" y="2869120"/>
            <a:ext cx="7388066" cy="497443"/>
          </a:xfrm>
          <a:prstGeom prst="rect">
            <a:avLst/>
          </a:prstGeom>
          <a:noFill/>
          <a:ln/>
        </p:spPr>
        <p:txBody>
          <a:bodyPr wrap="square" rtlCol="0" anchor="t"/>
          <a:lstStyle/>
          <a:p>
            <a:pPr marL="0" indent="0">
              <a:lnSpc>
                <a:spcPts val="1960"/>
              </a:lnSpc>
              <a:buNone/>
            </a:pPr>
            <a:r>
              <a:rPr lang="en-US" sz="1600" b="1" dirty="0">
                <a:solidFill>
                  <a:srgbClr val="272525"/>
                </a:solidFill>
                <a:latin typeface="Eudoxus Sans" pitchFamily="34" charset="0"/>
                <a:ea typeface="Eudoxus Sans" pitchFamily="34" charset="-122"/>
                <a:cs typeface="Eudoxus Sans" pitchFamily="34" charset="-120"/>
              </a:rPr>
              <a:t>Accuracy:</a:t>
            </a:r>
            <a:r>
              <a:rPr lang="en-US" sz="1600" dirty="0">
                <a:solidFill>
                  <a:srgbClr val="272525"/>
                </a:solidFill>
                <a:latin typeface="Eudoxus Sans" pitchFamily="34" charset="0"/>
                <a:ea typeface="Eudoxus Sans" pitchFamily="34" charset="-122"/>
                <a:cs typeface="Eudoxus Sans" pitchFamily="34" charset="-120"/>
              </a:rPr>
              <a:t> When it comes to model accuracy, logistic regression perform better of the other model, with an accuracy of 74%.</a:t>
            </a:r>
            <a:endParaRPr lang="en-US" sz="1600" dirty="0"/>
          </a:p>
        </p:txBody>
      </p:sp>
      <p:sp>
        <p:nvSpPr>
          <p:cNvPr id="9" name="Text 6"/>
          <p:cNvSpPr/>
          <p:nvPr/>
        </p:nvSpPr>
        <p:spPr>
          <a:xfrm>
            <a:off x="6364367" y="3592007"/>
            <a:ext cx="7388066" cy="248722"/>
          </a:xfrm>
          <a:prstGeom prst="rect">
            <a:avLst/>
          </a:prstGeom>
          <a:noFill/>
          <a:ln/>
        </p:spPr>
        <p:txBody>
          <a:bodyPr wrap="none" rtlCol="0" anchor="t"/>
          <a:lstStyle/>
          <a:p>
            <a:pPr marL="0" indent="0">
              <a:lnSpc>
                <a:spcPts val="1960"/>
              </a:lnSpc>
              <a:buNone/>
            </a:pPr>
            <a:r>
              <a:rPr lang="en-US" sz="1600" b="1" dirty="0">
                <a:solidFill>
                  <a:srgbClr val="272525"/>
                </a:solidFill>
                <a:latin typeface="Eudoxus Sans" pitchFamily="34" charset="0"/>
                <a:ea typeface="Eudoxus Sans" pitchFamily="34" charset="-122"/>
                <a:cs typeface="Eudoxus Sans" pitchFamily="34" charset="-120"/>
              </a:rPr>
              <a:t>F1-score:</a:t>
            </a:r>
            <a:r>
              <a:rPr lang="en-US" sz="1600" dirty="0">
                <a:solidFill>
                  <a:srgbClr val="272525"/>
                </a:solidFill>
                <a:latin typeface="Eudoxus Sans" pitchFamily="34" charset="0"/>
                <a:ea typeface="Eudoxus Sans" pitchFamily="34" charset="-122"/>
                <a:cs typeface="Eudoxus Sans" pitchFamily="34" charset="-120"/>
              </a:rPr>
              <a:t> The F1 Scores for class 0 and class 1 are:</a:t>
            </a:r>
            <a:endParaRPr lang="en-US" sz="1600" dirty="0"/>
          </a:p>
        </p:txBody>
      </p:sp>
      <p:sp>
        <p:nvSpPr>
          <p:cNvPr id="10" name="Text 7"/>
          <p:cNvSpPr/>
          <p:nvPr/>
        </p:nvSpPr>
        <p:spPr>
          <a:xfrm>
            <a:off x="6613087" y="4002226"/>
            <a:ext cx="7139345" cy="248722"/>
          </a:xfrm>
          <a:prstGeom prst="rect">
            <a:avLst/>
          </a:prstGeom>
          <a:noFill/>
          <a:ln/>
        </p:spPr>
        <p:txBody>
          <a:bodyPr wrap="none" rtlCol="0" anchor="t"/>
          <a:lstStyle/>
          <a:p>
            <a:pPr marL="342900" indent="-342900" algn="l">
              <a:lnSpc>
                <a:spcPts val="1960"/>
              </a:lnSpc>
              <a:buSzPct val="100000"/>
              <a:buChar char="•"/>
            </a:pPr>
            <a:r>
              <a:rPr lang="en-US" sz="1600" dirty="0">
                <a:solidFill>
                  <a:srgbClr val="272525"/>
                </a:solidFill>
                <a:latin typeface="Eudoxus Sans" pitchFamily="34" charset="0"/>
                <a:ea typeface="Eudoxus Sans" pitchFamily="34" charset="-122"/>
                <a:cs typeface="Eudoxus Sans" pitchFamily="34" charset="-120"/>
              </a:rPr>
              <a:t>For class 0 (negative tweets): Accuracy: </a:t>
            </a:r>
            <a:endParaRPr lang="en-US" sz="1600" dirty="0"/>
          </a:p>
        </p:txBody>
      </p:sp>
      <p:sp>
        <p:nvSpPr>
          <p:cNvPr id="11" name="Text 8"/>
          <p:cNvSpPr/>
          <p:nvPr/>
        </p:nvSpPr>
        <p:spPr>
          <a:xfrm>
            <a:off x="6364367" y="4424630"/>
            <a:ext cx="7388066" cy="248722"/>
          </a:xfrm>
          <a:prstGeom prst="rect">
            <a:avLst/>
          </a:prstGeom>
          <a:noFill/>
          <a:ln/>
        </p:spPr>
        <p:txBody>
          <a:bodyPr wrap="none" rtlCol="0" anchor="t"/>
          <a:lstStyle/>
          <a:p>
            <a:pPr marL="0" indent="0">
              <a:lnSpc>
                <a:spcPts val="1960"/>
              </a:lnSpc>
              <a:buNone/>
            </a:pPr>
            <a:r>
              <a:rPr lang="en-US" sz="1225" dirty="0">
                <a:solidFill>
                  <a:srgbClr val="272525"/>
                </a:solidFill>
                <a:latin typeface="Eudoxus Sans" pitchFamily="34" charset="0"/>
                <a:ea typeface="Eudoxus Sans" pitchFamily="34" charset="-122"/>
                <a:cs typeface="Eudoxus Sans" pitchFamily="34" charset="-120"/>
              </a:rPr>
              <a:t> </a:t>
            </a:r>
            <a:r>
              <a:rPr lang="en-US" sz="1225" dirty="0" smtClean="0">
                <a:solidFill>
                  <a:srgbClr val="272525"/>
                </a:solidFill>
                <a:latin typeface="Eudoxus Sans" pitchFamily="34" charset="0"/>
                <a:ea typeface="Eudoxus Sans" pitchFamily="34" charset="-122"/>
                <a:cs typeface="Eudoxus Sans" pitchFamily="34" charset="-120"/>
              </a:rPr>
              <a:t>                  </a:t>
            </a:r>
            <a:r>
              <a:rPr lang="en-US" sz="1600" dirty="0" smtClean="0">
                <a:solidFill>
                  <a:srgbClr val="272525"/>
                </a:solidFill>
                <a:latin typeface="Eudoxus Sans" pitchFamily="34" charset="0"/>
                <a:ea typeface="Eudoxus Sans" pitchFamily="34" charset="-122"/>
                <a:cs typeface="Eudoxus Sans" pitchFamily="34" charset="-120"/>
              </a:rPr>
              <a:t>BNB </a:t>
            </a:r>
            <a:r>
              <a:rPr lang="en-US" sz="1600" dirty="0">
                <a:solidFill>
                  <a:srgbClr val="272525"/>
                </a:solidFill>
                <a:latin typeface="Eudoxus Sans" pitchFamily="34" charset="0"/>
                <a:ea typeface="Eudoxus Sans" pitchFamily="34" charset="-122"/>
                <a:cs typeface="Eudoxus Sans" pitchFamily="34" charset="-120"/>
              </a:rPr>
              <a:t>(=0.73) = &lt; LR (=0.74)</a:t>
            </a:r>
            <a:endParaRPr lang="en-US" sz="1600" dirty="0"/>
          </a:p>
        </p:txBody>
      </p:sp>
      <p:sp>
        <p:nvSpPr>
          <p:cNvPr id="12" name="Text 9"/>
          <p:cNvSpPr/>
          <p:nvPr/>
        </p:nvSpPr>
        <p:spPr>
          <a:xfrm>
            <a:off x="6613088" y="4797713"/>
            <a:ext cx="7139345" cy="248722"/>
          </a:xfrm>
          <a:prstGeom prst="rect">
            <a:avLst/>
          </a:prstGeom>
          <a:noFill/>
          <a:ln/>
        </p:spPr>
        <p:txBody>
          <a:bodyPr wrap="none" rtlCol="0" anchor="t"/>
          <a:lstStyle/>
          <a:p>
            <a:pPr marL="342900" indent="-342900" algn="l">
              <a:lnSpc>
                <a:spcPts val="1960"/>
              </a:lnSpc>
              <a:buSzPct val="100000"/>
              <a:buChar char="•"/>
            </a:pPr>
            <a:r>
              <a:rPr lang="en-US" sz="1600" dirty="0">
                <a:solidFill>
                  <a:srgbClr val="272525"/>
                </a:solidFill>
                <a:latin typeface="Eudoxus Sans" pitchFamily="34" charset="0"/>
                <a:ea typeface="Eudoxus Sans" pitchFamily="34" charset="-122"/>
                <a:cs typeface="Eudoxus Sans" pitchFamily="34" charset="-120"/>
              </a:rPr>
              <a:t>For class 1 (positive tweets): Accuracy</a:t>
            </a:r>
            <a:r>
              <a:rPr lang="en-US" dirty="0">
                <a:solidFill>
                  <a:srgbClr val="272525"/>
                </a:solidFill>
                <a:latin typeface="Eudoxus Sans" pitchFamily="34" charset="0"/>
                <a:ea typeface="Eudoxus Sans" pitchFamily="34" charset="-122"/>
                <a:cs typeface="Eudoxus Sans" pitchFamily="34" charset="-120"/>
              </a:rPr>
              <a:t>: </a:t>
            </a:r>
            <a:endParaRPr lang="en-US" dirty="0"/>
          </a:p>
        </p:txBody>
      </p:sp>
      <p:sp>
        <p:nvSpPr>
          <p:cNvPr id="13" name="Text 10"/>
          <p:cNvSpPr/>
          <p:nvPr/>
        </p:nvSpPr>
        <p:spPr>
          <a:xfrm>
            <a:off x="6360557" y="5241242"/>
            <a:ext cx="7388066" cy="248722"/>
          </a:xfrm>
          <a:prstGeom prst="rect">
            <a:avLst/>
          </a:prstGeom>
          <a:noFill/>
          <a:ln/>
        </p:spPr>
        <p:txBody>
          <a:bodyPr wrap="none" rtlCol="0" anchor="t"/>
          <a:lstStyle/>
          <a:p>
            <a:pPr marL="0" indent="0">
              <a:lnSpc>
                <a:spcPts val="1960"/>
              </a:lnSpc>
              <a:buNone/>
            </a:pPr>
            <a:r>
              <a:rPr lang="en-US" sz="1600" dirty="0" smtClean="0">
                <a:solidFill>
                  <a:srgbClr val="272525"/>
                </a:solidFill>
                <a:latin typeface="Eudoxus Sans" pitchFamily="34" charset="0"/>
                <a:ea typeface="Eudoxus Sans" pitchFamily="34" charset="-122"/>
                <a:cs typeface="Eudoxus Sans" pitchFamily="34" charset="-120"/>
              </a:rPr>
              <a:t>              BNB </a:t>
            </a:r>
            <a:r>
              <a:rPr lang="en-US" sz="1600" dirty="0">
                <a:solidFill>
                  <a:srgbClr val="272525"/>
                </a:solidFill>
                <a:latin typeface="Eudoxus Sans" pitchFamily="34" charset="0"/>
                <a:ea typeface="Eudoxus Sans" pitchFamily="34" charset="-122"/>
                <a:cs typeface="Eudoxus Sans" pitchFamily="34" charset="-120"/>
              </a:rPr>
              <a:t>(=0.74) &lt; = LR (=0.75</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14" name="Text 11"/>
          <p:cNvSpPr/>
          <p:nvPr/>
        </p:nvSpPr>
        <p:spPr>
          <a:xfrm>
            <a:off x="6360557" y="5652608"/>
            <a:ext cx="7388066" cy="248722"/>
          </a:xfrm>
          <a:prstGeom prst="rect">
            <a:avLst/>
          </a:prstGeom>
          <a:noFill/>
          <a:ln/>
        </p:spPr>
        <p:txBody>
          <a:bodyPr wrap="none" rtlCol="0" anchor="t"/>
          <a:lstStyle/>
          <a:p>
            <a:pPr marL="0" indent="0">
              <a:lnSpc>
                <a:spcPts val="1960"/>
              </a:lnSpc>
              <a:buNone/>
            </a:pPr>
            <a:r>
              <a:rPr lang="en-US" sz="1600" b="1" dirty="0">
                <a:solidFill>
                  <a:srgbClr val="272525"/>
                </a:solidFill>
                <a:latin typeface="Eudoxus Sans" pitchFamily="34" charset="0"/>
                <a:ea typeface="Eudoxus Sans" pitchFamily="34" charset="-122"/>
                <a:cs typeface="Eudoxus Sans" pitchFamily="34" charset="-120"/>
              </a:rPr>
              <a:t>AUC score:</a:t>
            </a:r>
            <a:r>
              <a:rPr lang="en-US" sz="1600" dirty="0">
                <a:solidFill>
                  <a:srgbClr val="272525"/>
                </a:solidFill>
                <a:latin typeface="Eudoxus Sans" pitchFamily="34" charset="0"/>
                <a:ea typeface="Eudoxus Sans" pitchFamily="34" charset="-122"/>
                <a:cs typeface="Eudoxus Sans" pitchFamily="34" charset="-120"/>
              </a:rPr>
              <a:t>  BNB (=0.63) &lt; = LR (=0.74)</a:t>
            </a:r>
            <a:endParaRPr lang="en-US" sz="1600" dirty="0"/>
          </a:p>
        </p:txBody>
      </p:sp>
      <p:sp>
        <p:nvSpPr>
          <p:cNvPr id="15" name="Text 12"/>
          <p:cNvSpPr/>
          <p:nvPr/>
        </p:nvSpPr>
        <p:spPr>
          <a:xfrm>
            <a:off x="5699413" y="6015513"/>
            <a:ext cx="7388066" cy="497443"/>
          </a:xfrm>
          <a:prstGeom prst="rect">
            <a:avLst/>
          </a:prstGeom>
          <a:noFill/>
          <a:ln/>
        </p:spPr>
        <p:txBody>
          <a:bodyPr wrap="square" rtlCol="0" anchor="t"/>
          <a:lstStyle/>
          <a:p>
            <a:pPr marL="0" indent="0">
              <a:lnSpc>
                <a:spcPts val="1960"/>
              </a:lnSpc>
              <a:buNone/>
            </a:pPr>
            <a:r>
              <a:rPr lang="en-US" sz="1600" dirty="0">
                <a:solidFill>
                  <a:srgbClr val="272525"/>
                </a:solidFill>
                <a:latin typeface="Eudoxus Sans" pitchFamily="34" charset="0"/>
                <a:ea typeface="Eudoxus Sans" pitchFamily="34" charset="-122"/>
                <a:cs typeface="Eudoxus Sans" pitchFamily="34" charset="-120"/>
              </a:rPr>
              <a:t>We therefore conclude that logistic regression, Bernoulli Naive Bayes,  are the best models for the above dataset.</a:t>
            </a:r>
            <a:endParaRPr lang="en-US" sz="1600" dirty="0"/>
          </a:p>
        </p:txBody>
      </p:sp>
      <p:sp>
        <p:nvSpPr>
          <p:cNvPr id="16" name="Text 13"/>
          <p:cNvSpPr/>
          <p:nvPr/>
        </p:nvSpPr>
        <p:spPr>
          <a:xfrm>
            <a:off x="5699412" y="6696180"/>
            <a:ext cx="8717973" cy="994886"/>
          </a:xfrm>
          <a:prstGeom prst="rect">
            <a:avLst/>
          </a:prstGeom>
          <a:noFill/>
          <a:ln/>
        </p:spPr>
        <p:txBody>
          <a:bodyPr wrap="square" rtlCol="0" anchor="t"/>
          <a:lstStyle/>
          <a:p>
            <a:pPr marL="0" indent="0">
              <a:lnSpc>
                <a:spcPts val="1960"/>
              </a:lnSpc>
              <a:buNone/>
            </a:pPr>
            <a:r>
              <a:rPr lang="en-US" sz="1600" dirty="0">
                <a:solidFill>
                  <a:srgbClr val="272525"/>
                </a:solidFill>
                <a:latin typeface="Eudoxus Sans" pitchFamily="34" charset="0"/>
                <a:ea typeface="Eudoxus Sans" pitchFamily="34" charset="-122"/>
                <a:cs typeface="Eudoxus Sans" pitchFamily="34" charset="-120"/>
              </a:rPr>
              <a:t>In our problem statement, logistic regression follows Occam's razor principle, which defines that for a particular problem statement, if the data has no assumptions, then the simplest model works best. Since our dataset has no assumptions and logistic regression is a simple model, this concept holds true for the mentioned dataset, although it took longer to run than the fastest model.</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444585"/>
            <a:ext cx="7477601" cy="2874645"/>
          </a:xfrm>
          <a:prstGeom prst="rect">
            <a:avLst/>
          </a:prstGeom>
          <a:noFill/>
          <a:ln/>
        </p:spPr>
        <p:txBody>
          <a:bodyPr wrap="square" rtlCol="0" anchor="t"/>
          <a:lstStyle/>
          <a:p>
            <a:pPr marL="0" indent="0">
              <a:lnSpc>
                <a:spcPts val="7545"/>
              </a:lnSpc>
              <a:buNone/>
            </a:pPr>
            <a:r>
              <a:rPr lang="en-US" sz="6036" b="1" kern="0" spc="-181" dirty="0">
                <a:solidFill>
                  <a:srgbClr val="591CE6"/>
                </a:solidFill>
                <a:latin typeface="p22-mackinac-pro" pitchFamily="34" charset="0"/>
                <a:ea typeface="p22-mackinac-pro" pitchFamily="34" charset="-122"/>
                <a:cs typeface="p22-mackinac-pro" pitchFamily="34" charset="-120"/>
              </a:rPr>
              <a:t>Introduction to Twitter Sentiment Analysis</a:t>
            </a:r>
            <a:endParaRPr lang="en-US" sz="6036" dirty="0"/>
          </a:p>
        </p:txBody>
      </p:sp>
      <p:sp>
        <p:nvSpPr>
          <p:cNvPr id="6" name="Text 3"/>
          <p:cNvSpPr/>
          <p:nvPr/>
        </p:nvSpPr>
        <p:spPr>
          <a:xfrm>
            <a:off x="6319599" y="4652486"/>
            <a:ext cx="6804119" cy="3057569"/>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 Twitter sentiment analysis is the process of using natural language processing and machine learning techniques to extract and analyze the emotional tone and opinion expressed in tweets. By understanding the sentiment of tweets, businesses and organizations can gain valuable insights into customer opinions, brand perception, and emerging trends.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sp>
        <p:nvSpPr>
          <p:cNvPr id="4" name="Text 2"/>
          <p:cNvSpPr/>
          <p:nvPr/>
        </p:nvSpPr>
        <p:spPr>
          <a:xfrm>
            <a:off x="2037993" y="1437084"/>
            <a:ext cx="845581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Why Sentiment Analysis Matters</a:t>
            </a:r>
            <a:endParaRPr lang="en-US" sz="4374" dirty="0"/>
          </a:p>
        </p:txBody>
      </p:sp>
      <p:pic>
        <p:nvPicPr>
          <p:cNvPr id="5" name="Image 0" descr="preencoded.png"/>
          <p:cNvPicPr>
            <a:picLocks noChangeAspect="1"/>
          </p:cNvPicPr>
          <p:nvPr/>
        </p:nvPicPr>
        <p:blipFill>
          <a:blip r:embed="rId3"/>
          <a:stretch>
            <a:fillRect/>
          </a:stretch>
        </p:blipFill>
        <p:spPr>
          <a:xfrm>
            <a:off x="2037993" y="2575798"/>
            <a:ext cx="3295888" cy="2036921"/>
          </a:xfrm>
          <a:prstGeom prst="rect">
            <a:avLst/>
          </a:prstGeom>
        </p:spPr>
      </p:pic>
      <p:sp>
        <p:nvSpPr>
          <p:cNvPr id="6" name="Text 3"/>
          <p:cNvSpPr/>
          <p:nvPr/>
        </p:nvSpPr>
        <p:spPr>
          <a:xfrm>
            <a:off x="2037993" y="4890373"/>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Business</a:t>
            </a:r>
            <a:endParaRPr lang="en-US" sz="2187" dirty="0"/>
          </a:p>
        </p:txBody>
      </p:sp>
      <p:sp>
        <p:nvSpPr>
          <p:cNvPr id="7" name="Text 4"/>
          <p:cNvSpPr/>
          <p:nvPr/>
        </p:nvSpPr>
        <p:spPr>
          <a:xfrm>
            <a:off x="2037993" y="5370790"/>
            <a:ext cx="3295888"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Understand how customers perceive your brand and products, and adjust your strategy accordingly.</a:t>
            </a:r>
            <a:endParaRPr lang="en-US" sz="1750" dirty="0"/>
          </a:p>
        </p:txBody>
      </p:sp>
      <p:pic>
        <p:nvPicPr>
          <p:cNvPr id="8" name="Image 1" descr="preencoded.png"/>
          <p:cNvPicPr>
            <a:picLocks noChangeAspect="1"/>
          </p:cNvPicPr>
          <p:nvPr/>
        </p:nvPicPr>
        <p:blipFill>
          <a:blip r:embed="rId4"/>
          <a:stretch>
            <a:fillRect/>
          </a:stretch>
        </p:blipFill>
        <p:spPr>
          <a:xfrm>
            <a:off x="5667137" y="2575798"/>
            <a:ext cx="3296007" cy="2037040"/>
          </a:xfrm>
          <a:prstGeom prst="rect">
            <a:avLst/>
          </a:prstGeom>
        </p:spPr>
      </p:pic>
      <p:sp>
        <p:nvSpPr>
          <p:cNvPr id="9" name="Text 5"/>
          <p:cNvSpPr/>
          <p:nvPr/>
        </p:nvSpPr>
        <p:spPr>
          <a:xfrm>
            <a:off x="5667137" y="4890492"/>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Politics</a:t>
            </a:r>
            <a:endParaRPr lang="en-US" sz="2187" dirty="0"/>
          </a:p>
        </p:txBody>
      </p:sp>
      <p:sp>
        <p:nvSpPr>
          <p:cNvPr id="10" name="Text 6"/>
          <p:cNvSpPr/>
          <p:nvPr/>
        </p:nvSpPr>
        <p:spPr>
          <a:xfrm>
            <a:off x="5667137" y="5370909"/>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Monitor public opinion on candidates and issues, and track sentiment during elections.</a:t>
            </a:r>
            <a:endParaRPr lang="en-US" sz="1750" dirty="0"/>
          </a:p>
        </p:txBody>
      </p:sp>
      <p:pic>
        <p:nvPicPr>
          <p:cNvPr id="11" name="Image 2" descr="preencoded.png"/>
          <p:cNvPicPr>
            <a:picLocks noChangeAspect="1"/>
          </p:cNvPicPr>
          <p:nvPr/>
        </p:nvPicPr>
        <p:blipFill>
          <a:blip r:embed="rId5"/>
          <a:stretch>
            <a:fillRect/>
          </a:stretch>
        </p:blipFill>
        <p:spPr>
          <a:xfrm>
            <a:off x="9296400" y="2575798"/>
            <a:ext cx="3296007" cy="2037040"/>
          </a:xfrm>
          <a:prstGeom prst="rect">
            <a:avLst/>
          </a:prstGeom>
        </p:spPr>
      </p:pic>
      <p:sp>
        <p:nvSpPr>
          <p:cNvPr id="12" name="Text 7"/>
          <p:cNvSpPr/>
          <p:nvPr/>
        </p:nvSpPr>
        <p:spPr>
          <a:xfrm>
            <a:off x="9296400" y="4890492"/>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Public Action</a:t>
            </a:r>
            <a:endParaRPr lang="en-US" sz="2187" dirty="0"/>
          </a:p>
        </p:txBody>
      </p:sp>
      <p:sp>
        <p:nvSpPr>
          <p:cNvPr id="13" name="Text 8"/>
          <p:cNvSpPr/>
          <p:nvPr/>
        </p:nvSpPr>
        <p:spPr>
          <a:xfrm>
            <a:off x="9296400" y="5370909"/>
            <a:ext cx="3296007" cy="1421606"/>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Identify emerging trends and public sentiment around social issues and causes, and inform policy decisions.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Shape 1"/>
          <p:cNvSpPr/>
          <p:nvPr/>
        </p:nvSpPr>
        <p:spPr>
          <a:xfrm>
            <a:off x="0" y="0"/>
            <a:ext cx="14630400" cy="8470225"/>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sp>
        <p:nvSpPr>
          <p:cNvPr id="4" name="Text 2"/>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b="1" kern="0" spc="-92" dirty="0">
                <a:solidFill>
                  <a:srgbClr val="591CE6"/>
                </a:solidFill>
                <a:latin typeface="p22-mackinac-pro" pitchFamily="34" charset="0"/>
                <a:ea typeface="p22-mackinac-pro" pitchFamily="34" charset="-122"/>
                <a:cs typeface="p22-mackinac-pro" pitchFamily="34" charset="-120"/>
              </a:rPr>
              <a:t>Project Pipeline</a:t>
            </a:r>
            <a:endParaRPr lang="en-US" sz="3062" dirty="0"/>
          </a:p>
        </p:txBody>
      </p:sp>
      <p:sp>
        <p:nvSpPr>
          <p:cNvPr id="5" name="Shape 3"/>
          <p:cNvSpPr/>
          <p:nvPr/>
        </p:nvSpPr>
        <p:spPr>
          <a:xfrm>
            <a:off x="7299722" y="1224677"/>
            <a:ext cx="31075" cy="6817876"/>
          </a:xfrm>
          <a:prstGeom prst="roundRect">
            <a:avLst>
              <a:gd name="adj" fmla="val 225238"/>
            </a:avLst>
          </a:prstGeom>
          <a:solidFill>
            <a:srgbClr val="C6BDDA"/>
          </a:solidFill>
          <a:ln/>
        </p:spPr>
      </p:sp>
      <p:sp>
        <p:nvSpPr>
          <p:cNvPr id="6" name="Shape 4"/>
          <p:cNvSpPr/>
          <p:nvPr/>
        </p:nvSpPr>
        <p:spPr>
          <a:xfrm>
            <a:off x="6595884" y="1505486"/>
            <a:ext cx="544354" cy="31075"/>
          </a:xfrm>
          <a:prstGeom prst="roundRect">
            <a:avLst>
              <a:gd name="adj" fmla="val 225238"/>
            </a:avLst>
          </a:prstGeom>
          <a:solidFill>
            <a:srgbClr val="C6BDDA"/>
          </a:solidFill>
          <a:ln/>
        </p:spPr>
      </p:sp>
      <p:sp>
        <p:nvSpPr>
          <p:cNvPr id="7" name="Shape 5"/>
          <p:cNvSpPr/>
          <p:nvPr/>
        </p:nvSpPr>
        <p:spPr>
          <a:xfrm>
            <a:off x="7140238" y="1346121"/>
            <a:ext cx="349925" cy="349925"/>
          </a:xfrm>
          <a:prstGeom prst="roundRect">
            <a:avLst>
              <a:gd name="adj" fmla="val 20002"/>
            </a:avLst>
          </a:prstGeom>
          <a:solidFill>
            <a:srgbClr val="E0D7F4"/>
          </a:solidFill>
          <a:ln w="7620">
            <a:solidFill>
              <a:srgbClr val="C6BDDA"/>
            </a:solidFill>
            <a:prstDash val="solid"/>
          </a:ln>
        </p:spPr>
      </p:sp>
      <p:sp>
        <p:nvSpPr>
          <p:cNvPr id="8" name="Text 6"/>
          <p:cNvSpPr/>
          <p:nvPr/>
        </p:nvSpPr>
        <p:spPr>
          <a:xfrm>
            <a:off x="7271325" y="1375172"/>
            <a:ext cx="87749"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1</a:t>
            </a:r>
            <a:endParaRPr lang="en-US" sz="1837" dirty="0"/>
          </a:p>
        </p:txBody>
      </p:sp>
      <p:sp>
        <p:nvSpPr>
          <p:cNvPr id="9" name="Text 7"/>
          <p:cNvSpPr/>
          <p:nvPr/>
        </p:nvSpPr>
        <p:spPr>
          <a:xfrm>
            <a:off x="4515564" y="1380173"/>
            <a:ext cx="1944172" cy="243007"/>
          </a:xfrm>
          <a:prstGeom prst="rect">
            <a:avLst/>
          </a:prstGeom>
          <a:noFill/>
          <a:ln/>
        </p:spPr>
        <p:txBody>
          <a:bodyPr wrap="none" rtlCol="0" anchor="t"/>
          <a:lstStyle/>
          <a:p>
            <a:pPr marL="0" indent="0" algn="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Data Collection</a:t>
            </a:r>
            <a:endParaRPr lang="en-US" sz="1531" dirty="0"/>
          </a:p>
        </p:txBody>
      </p:sp>
      <p:sp>
        <p:nvSpPr>
          <p:cNvPr id="10" name="Text 8"/>
          <p:cNvSpPr/>
          <p:nvPr/>
        </p:nvSpPr>
        <p:spPr>
          <a:xfrm>
            <a:off x="1184565" y="1716405"/>
            <a:ext cx="5275172" cy="1122521"/>
          </a:xfrm>
          <a:prstGeom prst="rect">
            <a:avLst/>
          </a:prstGeom>
          <a:noFill/>
          <a:ln/>
        </p:spPr>
        <p:txBody>
          <a:bodyPr wrap="square" rtlCol="0" anchor="t"/>
          <a:lstStyle/>
          <a:p>
            <a:pPr marL="0" indent="0" algn="r">
              <a:lnSpc>
                <a:spcPts val="1960"/>
              </a:lnSpc>
              <a:buNone/>
            </a:pPr>
            <a:r>
              <a:rPr lang="en-US" dirty="0">
                <a:solidFill>
                  <a:srgbClr val="272525"/>
                </a:solidFill>
                <a:latin typeface="Eudoxus Sans" pitchFamily="34" charset="0"/>
                <a:ea typeface="Eudoxus Sans" pitchFamily="34" charset="-122"/>
                <a:cs typeface="Eudoxus Sans" pitchFamily="34" charset="-120"/>
              </a:rPr>
              <a:t>Import necessary dependencies and read the dataset to begin the analysis.</a:t>
            </a:r>
            <a:endParaRPr lang="en-US" dirty="0"/>
          </a:p>
        </p:txBody>
      </p:sp>
      <p:sp>
        <p:nvSpPr>
          <p:cNvPr id="11" name="Shape 9"/>
          <p:cNvSpPr/>
          <p:nvPr/>
        </p:nvSpPr>
        <p:spPr>
          <a:xfrm>
            <a:off x="7490162" y="2283083"/>
            <a:ext cx="544354" cy="31075"/>
          </a:xfrm>
          <a:prstGeom prst="roundRect">
            <a:avLst>
              <a:gd name="adj" fmla="val 225238"/>
            </a:avLst>
          </a:prstGeom>
          <a:solidFill>
            <a:srgbClr val="C6BDDA"/>
          </a:solidFill>
          <a:ln/>
        </p:spPr>
      </p:sp>
      <p:sp>
        <p:nvSpPr>
          <p:cNvPr id="12" name="Shape 10"/>
          <p:cNvSpPr/>
          <p:nvPr/>
        </p:nvSpPr>
        <p:spPr>
          <a:xfrm>
            <a:off x="7140238" y="2123718"/>
            <a:ext cx="349925" cy="349925"/>
          </a:xfrm>
          <a:prstGeom prst="roundRect">
            <a:avLst>
              <a:gd name="adj" fmla="val 20002"/>
            </a:avLst>
          </a:prstGeom>
          <a:solidFill>
            <a:srgbClr val="E0D7F4"/>
          </a:solidFill>
          <a:ln w="7620">
            <a:solidFill>
              <a:srgbClr val="C6BDDA"/>
            </a:solidFill>
            <a:prstDash val="solid"/>
          </a:ln>
        </p:spPr>
      </p:sp>
      <p:sp>
        <p:nvSpPr>
          <p:cNvPr id="13" name="Text 11"/>
          <p:cNvSpPr/>
          <p:nvPr/>
        </p:nvSpPr>
        <p:spPr>
          <a:xfrm>
            <a:off x="7250728" y="2152769"/>
            <a:ext cx="128826"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2</a:t>
            </a:r>
            <a:endParaRPr lang="en-US" sz="1837" dirty="0"/>
          </a:p>
        </p:txBody>
      </p:sp>
      <p:sp>
        <p:nvSpPr>
          <p:cNvPr id="14" name="Text 12"/>
          <p:cNvSpPr/>
          <p:nvPr/>
        </p:nvSpPr>
        <p:spPr>
          <a:xfrm>
            <a:off x="8170664" y="2157770"/>
            <a:ext cx="2326600" cy="243007"/>
          </a:xfrm>
          <a:prstGeom prst="rect">
            <a:avLst/>
          </a:prstGeom>
          <a:noFill/>
          <a:ln/>
        </p:spPr>
        <p:txBody>
          <a:bodyPr wrap="none" rtlCol="0" anchor="t"/>
          <a:lstStyle/>
          <a:p>
            <a:pPr marL="0" indent="0" algn="l">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Exploratory Data Analysis</a:t>
            </a:r>
            <a:endParaRPr lang="en-US" sz="1531" dirty="0"/>
          </a:p>
        </p:txBody>
      </p:sp>
      <p:sp>
        <p:nvSpPr>
          <p:cNvPr id="15" name="Text 13"/>
          <p:cNvSpPr/>
          <p:nvPr/>
        </p:nvSpPr>
        <p:spPr>
          <a:xfrm>
            <a:off x="8170664" y="2494002"/>
            <a:ext cx="5588794" cy="972027"/>
          </a:xfrm>
          <a:prstGeom prst="rect">
            <a:avLst/>
          </a:prstGeom>
          <a:noFill/>
          <a:ln/>
        </p:spPr>
        <p:txBody>
          <a:bodyPr wrap="square" rtlCol="0" anchor="t"/>
          <a:lstStyle/>
          <a:p>
            <a:pPr marL="0" indent="0" algn="l">
              <a:lnSpc>
                <a:spcPts val="1960"/>
              </a:lnSpc>
              <a:buNone/>
            </a:pPr>
            <a:r>
              <a:rPr lang="en-US" sz="1600" dirty="0">
                <a:solidFill>
                  <a:srgbClr val="272525"/>
                </a:solidFill>
                <a:latin typeface="Eudoxus Sans" pitchFamily="34" charset="0"/>
                <a:ea typeface="Eudoxus Sans" pitchFamily="34" charset="-122"/>
                <a:cs typeface="Eudoxus Sans" pitchFamily="34" charset="-120"/>
              </a:rPr>
              <a:t>Analyze the dataset to understand its structure, distribution, and any potential issues</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16" name="Shape 14"/>
          <p:cNvSpPr/>
          <p:nvPr/>
        </p:nvSpPr>
        <p:spPr>
          <a:xfrm>
            <a:off x="6595884" y="3057465"/>
            <a:ext cx="544354" cy="31075"/>
          </a:xfrm>
          <a:prstGeom prst="roundRect">
            <a:avLst>
              <a:gd name="adj" fmla="val 225238"/>
            </a:avLst>
          </a:prstGeom>
          <a:solidFill>
            <a:srgbClr val="C6BDDA"/>
          </a:solidFill>
          <a:ln/>
        </p:spPr>
      </p:sp>
      <p:sp>
        <p:nvSpPr>
          <p:cNvPr id="17" name="Shape 15"/>
          <p:cNvSpPr/>
          <p:nvPr/>
        </p:nvSpPr>
        <p:spPr>
          <a:xfrm>
            <a:off x="7140238" y="2898100"/>
            <a:ext cx="349925" cy="349925"/>
          </a:xfrm>
          <a:prstGeom prst="roundRect">
            <a:avLst>
              <a:gd name="adj" fmla="val 20002"/>
            </a:avLst>
          </a:prstGeom>
          <a:solidFill>
            <a:srgbClr val="E0D7F4"/>
          </a:solidFill>
          <a:ln w="7620">
            <a:solidFill>
              <a:srgbClr val="C6BDDA"/>
            </a:solidFill>
            <a:prstDash val="solid"/>
          </a:ln>
        </p:spPr>
      </p:sp>
      <p:sp>
        <p:nvSpPr>
          <p:cNvPr id="18" name="Text 16"/>
          <p:cNvSpPr/>
          <p:nvPr/>
        </p:nvSpPr>
        <p:spPr>
          <a:xfrm>
            <a:off x="7248823" y="2927152"/>
            <a:ext cx="132755"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3</a:t>
            </a:r>
            <a:endParaRPr lang="en-US" sz="1837" dirty="0"/>
          </a:p>
        </p:txBody>
      </p:sp>
      <p:sp>
        <p:nvSpPr>
          <p:cNvPr id="19" name="Text 17"/>
          <p:cNvSpPr/>
          <p:nvPr/>
        </p:nvSpPr>
        <p:spPr>
          <a:xfrm>
            <a:off x="4515564" y="2932152"/>
            <a:ext cx="1944172" cy="243007"/>
          </a:xfrm>
          <a:prstGeom prst="rect">
            <a:avLst/>
          </a:prstGeom>
          <a:noFill/>
          <a:ln/>
        </p:spPr>
        <p:txBody>
          <a:bodyPr wrap="none" rtlCol="0" anchor="t"/>
          <a:lstStyle/>
          <a:p>
            <a:pPr marL="0" indent="0" algn="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Data Preprocessing</a:t>
            </a:r>
            <a:endParaRPr lang="en-US" sz="1531" dirty="0"/>
          </a:p>
        </p:txBody>
      </p:sp>
      <p:sp>
        <p:nvSpPr>
          <p:cNvPr id="20" name="Text 18"/>
          <p:cNvSpPr/>
          <p:nvPr/>
        </p:nvSpPr>
        <p:spPr>
          <a:xfrm>
            <a:off x="1184565" y="3268385"/>
            <a:ext cx="5275171" cy="594657"/>
          </a:xfrm>
          <a:prstGeom prst="rect">
            <a:avLst/>
          </a:prstGeom>
          <a:noFill/>
          <a:ln/>
        </p:spPr>
        <p:txBody>
          <a:bodyPr wrap="square" rtlCol="0" anchor="t"/>
          <a:lstStyle/>
          <a:p>
            <a:pPr marL="0" indent="0" algn="r">
              <a:lnSpc>
                <a:spcPts val="1960"/>
              </a:lnSpc>
              <a:buNone/>
            </a:pPr>
            <a:r>
              <a:rPr lang="en-US" sz="1600" dirty="0">
                <a:solidFill>
                  <a:srgbClr val="272525"/>
                </a:solidFill>
                <a:latin typeface="Eudoxus Sans" pitchFamily="34" charset="0"/>
                <a:ea typeface="Eudoxus Sans" pitchFamily="34" charset="-122"/>
                <a:cs typeface="Eudoxus Sans" pitchFamily="34" charset="-120"/>
              </a:rPr>
              <a:t>Clean, transform, and prepare the data for the machine learning models</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21" name="Shape 19"/>
          <p:cNvSpPr/>
          <p:nvPr/>
        </p:nvSpPr>
        <p:spPr>
          <a:xfrm>
            <a:off x="7490162" y="3831967"/>
            <a:ext cx="544354" cy="31075"/>
          </a:xfrm>
          <a:prstGeom prst="roundRect">
            <a:avLst>
              <a:gd name="adj" fmla="val 225238"/>
            </a:avLst>
          </a:prstGeom>
          <a:solidFill>
            <a:srgbClr val="C6BDDA"/>
          </a:solidFill>
          <a:ln/>
        </p:spPr>
      </p:sp>
      <p:sp>
        <p:nvSpPr>
          <p:cNvPr id="22" name="Shape 20"/>
          <p:cNvSpPr/>
          <p:nvPr/>
        </p:nvSpPr>
        <p:spPr>
          <a:xfrm>
            <a:off x="7140238" y="3672602"/>
            <a:ext cx="349925" cy="349925"/>
          </a:xfrm>
          <a:prstGeom prst="roundRect">
            <a:avLst>
              <a:gd name="adj" fmla="val 20002"/>
            </a:avLst>
          </a:prstGeom>
          <a:solidFill>
            <a:srgbClr val="E0D7F4"/>
          </a:solidFill>
          <a:ln w="7620">
            <a:solidFill>
              <a:srgbClr val="C6BDDA"/>
            </a:solidFill>
            <a:prstDash val="solid"/>
          </a:ln>
        </p:spPr>
      </p:sp>
      <p:sp>
        <p:nvSpPr>
          <p:cNvPr id="23" name="Text 21"/>
          <p:cNvSpPr/>
          <p:nvPr/>
        </p:nvSpPr>
        <p:spPr>
          <a:xfrm>
            <a:off x="7245132" y="3701653"/>
            <a:ext cx="140018"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4</a:t>
            </a:r>
            <a:endParaRPr lang="en-US" sz="1837" dirty="0"/>
          </a:p>
        </p:txBody>
      </p:sp>
      <p:sp>
        <p:nvSpPr>
          <p:cNvPr id="24" name="Text 22"/>
          <p:cNvSpPr/>
          <p:nvPr/>
        </p:nvSpPr>
        <p:spPr>
          <a:xfrm>
            <a:off x="8170664" y="3706654"/>
            <a:ext cx="1944172" cy="243007"/>
          </a:xfrm>
          <a:prstGeom prst="rect">
            <a:avLst/>
          </a:prstGeom>
          <a:noFill/>
          <a:ln/>
        </p:spPr>
        <p:txBody>
          <a:bodyPr wrap="none" rtlCol="0" anchor="t"/>
          <a:lstStyle/>
          <a:p>
            <a:pPr marL="0" indent="0" algn="l">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Train-Test Split</a:t>
            </a:r>
            <a:endParaRPr lang="en-US" sz="1531" dirty="0"/>
          </a:p>
        </p:txBody>
      </p:sp>
      <p:sp>
        <p:nvSpPr>
          <p:cNvPr id="25" name="Text 23"/>
          <p:cNvSpPr/>
          <p:nvPr/>
        </p:nvSpPr>
        <p:spPr>
          <a:xfrm>
            <a:off x="8170664" y="4042886"/>
            <a:ext cx="5503772" cy="746165"/>
          </a:xfrm>
          <a:prstGeom prst="rect">
            <a:avLst/>
          </a:prstGeom>
          <a:noFill/>
          <a:ln/>
        </p:spPr>
        <p:txBody>
          <a:bodyPr wrap="square" rtlCol="0" anchor="t"/>
          <a:lstStyle/>
          <a:p>
            <a:pPr marL="0" indent="0" algn="l">
              <a:lnSpc>
                <a:spcPts val="1960"/>
              </a:lnSpc>
              <a:buNone/>
            </a:pPr>
            <a:r>
              <a:rPr lang="en-US" sz="1600" dirty="0">
                <a:solidFill>
                  <a:srgbClr val="272525"/>
                </a:solidFill>
                <a:latin typeface="Eudoxus Sans" pitchFamily="34" charset="0"/>
                <a:ea typeface="Eudoxus Sans" pitchFamily="34" charset="-122"/>
                <a:cs typeface="Eudoxus Sans" pitchFamily="34" charset="-120"/>
              </a:rPr>
              <a:t>Divide the dataset into training and testing subsets to evaluate model performance.</a:t>
            </a:r>
            <a:endParaRPr lang="en-US" sz="1600" dirty="0"/>
          </a:p>
        </p:txBody>
      </p:sp>
      <p:sp>
        <p:nvSpPr>
          <p:cNvPr id="26" name="Shape 24"/>
          <p:cNvSpPr/>
          <p:nvPr/>
        </p:nvSpPr>
        <p:spPr>
          <a:xfrm>
            <a:off x="6595884" y="4606350"/>
            <a:ext cx="544354" cy="31075"/>
          </a:xfrm>
          <a:prstGeom prst="roundRect">
            <a:avLst>
              <a:gd name="adj" fmla="val 225238"/>
            </a:avLst>
          </a:prstGeom>
          <a:solidFill>
            <a:srgbClr val="C6BDDA"/>
          </a:solidFill>
          <a:ln/>
        </p:spPr>
      </p:sp>
      <p:sp>
        <p:nvSpPr>
          <p:cNvPr id="27" name="Shape 25"/>
          <p:cNvSpPr/>
          <p:nvPr/>
        </p:nvSpPr>
        <p:spPr>
          <a:xfrm>
            <a:off x="7140238" y="4446984"/>
            <a:ext cx="349925" cy="349925"/>
          </a:xfrm>
          <a:prstGeom prst="roundRect">
            <a:avLst>
              <a:gd name="adj" fmla="val 20002"/>
            </a:avLst>
          </a:prstGeom>
          <a:solidFill>
            <a:srgbClr val="E0D7F4"/>
          </a:solidFill>
          <a:ln w="7620">
            <a:solidFill>
              <a:srgbClr val="C6BDDA"/>
            </a:solidFill>
            <a:prstDash val="solid"/>
          </a:ln>
        </p:spPr>
      </p:sp>
      <p:sp>
        <p:nvSpPr>
          <p:cNvPr id="28" name="Text 26"/>
          <p:cNvSpPr/>
          <p:nvPr/>
        </p:nvSpPr>
        <p:spPr>
          <a:xfrm>
            <a:off x="7252037" y="4476036"/>
            <a:ext cx="126206"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5</a:t>
            </a:r>
            <a:endParaRPr lang="en-US" sz="1837" dirty="0"/>
          </a:p>
        </p:txBody>
      </p:sp>
      <p:sp>
        <p:nvSpPr>
          <p:cNvPr id="29" name="Text 27"/>
          <p:cNvSpPr/>
          <p:nvPr/>
        </p:nvSpPr>
        <p:spPr>
          <a:xfrm>
            <a:off x="4515564" y="4481036"/>
            <a:ext cx="1944172" cy="243007"/>
          </a:xfrm>
          <a:prstGeom prst="rect">
            <a:avLst/>
          </a:prstGeom>
          <a:noFill/>
          <a:ln/>
        </p:spPr>
        <p:txBody>
          <a:bodyPr wrap="none" rtlCol="0" anchor="t"/>
          <a:lstStyle/>
          <a:p>
            <a:pPr marL="0" indent="0" algn="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Feature Engineering</a:t>
            </a:r>
            <a:endParaRPr lang="en-US" sz="1531" dirty="0"/>
          </a:p>
        </p:txBody>
      </p:sp>
      <p:sp>
        <p:nvSpPr>
          <p:cNvPr id="30" name="Text 28"/>
          <p:cNvSpPr/>
          <p:nvPr/>
        </p:nvSpPr>
        <p:spPr>
          <a:xfrm>
            <a:off x="1381991" y="4817269"/>
            <a:ext cx="5077745" cy="746165"/>
          </a:xfrm>
          <a:prstGeom prst="rect">
            <a:avLst/>
          </a:prstGeom>
          <a:noFill/>
          <a:ln/>
        </p:spPr>
        <p:txBody>
          <a:bodyPr wrap="square" rtlCol="0" anchor="t"/>
          <a:lstStyle/>
          <a:p>
            <a:pPr marL="0" indent="0" algn="r">
              <a:lnSpc>
                <a:spcPts val="1960"/>
              </a:lnSpc>
              <a:buNone/>
            </a:pPr>
            <a:r>
              <a:rPr lang="en-US" sz="1600" dirty="0">
                <a:solidFill>
                  <a:srgbClr val="272525"/>
                </a:solidFill>
                <a:latin typeface="Eudoxus Sans" pitchFamily="34" charset="0"/>
                <a:ea typeface="Eudoxus Sans" pitchFamily="34" charset="-122"/>
                <a:cs typeface="Eudoxus Sans" pitchFamily="34" charset="-120"/>
              </a:rPr>
              <a:t>Use techniques like TF-IDF to create numerical representations of the text data</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31" name="Shape 29"/>
          <p:cNvSpPr/>
          <p:nvPr/>
        </p:nvSpPr>
        <p:spPr>
          <a:xfrm>
            <a:off x="7490162" y="5380851"/>
            <a:ext cx="544354" cy="31075"/>
          </a:xfrm>
          <a:prstGeom prst="roundRect">
            <a:avLst>
              <a:gd name="adj" fmla="val 225238"/>
            </a:avLst>
          </a:prstGeom>
          <a:solidFill>
            <a:srgbClr val="C6BDDA"/>
          </a:solidFill>
          <a:ln/>
        </p:spPr>
      </p:sp>
      <p:sp>
        <p:nvSpPr>
          <p:cNvPr id="32" name="Shape 30"/>
          <p:cNvSpPr/>
          <p:nvPr/>
        </p:nvSpPr>
        <p:spPr>
          <a:xfrm>
            <a:off x="7140238" y="5221486"/>
            <a:ext cx="349925" cy="349925"/>
          </a:xfrm>
          <a:prstGeom prst="roundRect">
            <a:avLst>
              <a:gd name="adj" fmla="val 20002"/>
            </a:avLst>
          </a:prstGeom>
          <a:solidFill>
            <a:srgbClr val="E0D7F4"/>
          </a:solidFill>
          <a:ln w="7620">
            <a:solidFill>
              <a:srgbClr val="C6BDDA"/>
            </a:solidFill>
            <a:prstDash val="solid"/>
          </a:ln>
        </p:spPr>
      </p:sp>
      <p:sp>
        <p:nvSpPr>
          <p:cNvPr id="33" name="Text 31"/>
          <p:cNvSpPr/>
          <p:nvPr/>
        </p:nvSpPr>
        <p:spPr>
          <a:xfrm>
            <a:off x="7245965" y="5250537"/>
            <a:ext cx="138351"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6</a:t>
            </a:r>
            <a:endParaRPr lang="en-US" sz="1837" dirty="0"/>
          </a:p>
        </p:txBody>
      </p:sp>
      <p:sp>
        <p:nvSpPr>
          <p:cNvPr id="34" name="Text 32"/>
          <p:cNvSpPr/>
          <p:nvPr/>
        </p:nvSpPr>
        <p:spPr>
          <a:xfrm>
            <a:off x="8170664" y="5255538"/>
            <a:ext cx="1944172" cy="243007"/>
          </a:xfrm>
          <a:prstGeom prst="rect">
            <a:avLst/>
          </a:prstGeom>
          <a:noFill/>
          <a:ln/>
        </p:spPr>
        <p:txBody>
          <a:bodyPr wrap="none" rtlCol="0" anchor="t"/>
          <a:lstStyle/>
          <a:p>
            <a:pPr marL="0" indent="0" algn="l">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Model Evaluation</a:t>
            </a:r>
            <a:endParaRPr lang="en-US" sz="1531" dirty="0"/>
          </a:p>
        </p:txBody>
      </p:sp>
      <p:sp>
        <p:nvSpPr>
          <p:cNvPr id="35" name="Text 33"/>
          <p:cNvSpPr/>
          <p:nvPr/>
        </p:nvSpPr>
        <p:spPr>
          <a:xfrm>
            <a:off x="8170664" y="5591770"/>
            <a:ext cx="5429310" cy="746165"/>
          </a:xfrm>
          <a:prstGeom prst="rect">
            <a:avLst/>
          </a:prstGeom>
          <a:noFill/>
          <a:ln/>
        </p:spPr>
        <p:txBody>
          <a:bodyPr wrap="square" rtlCol="0" anchor="t"/>
          <a:lstStyle/>
          <a:p>
            <a:pPr marL="0" indent="0" algn="l">
              <a:lnSpc>
                <a:spcPts val="1960"/>
              </a:lnSpc>
              <a:buNone/>
            </a:pPr>
            <a:r>
              <a:rPr lang="en-US" sz="1600" dirty="0">
                <a:solidFill>
                  <a:srgbClr val="272525"/>
                </a:solidFill>
                <a:latin typeface="Eudoxus Sans" pitchFamily="34" charset="0"/>
                <a:ea typeface="Eudoxus Sans" pitchFamily="34" charset="-122"/>
                <a:cs typeface="Eudoxus Sans" pitchFamily="34" charset="-120"/>
              </a:rPr>
              <a:t>Implement custom evaluation functions to assess the models on various metrics</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
        <p:nvSpPr>
          <p:cNvPr id="36" name="Shape 34"/>
          <p:cNvSpPr/>
          <p:nvPr/>
        </p:nvSpPr>
        <p:spPr>
          <a:xfrm>
            <a:off x="6595884" y="6155353"/>
            <a:ext cx="544354" cy="31075"/>
          </a:xfrm>
          <a:prstGeom prst="roundRect">
            <a:avLst>
              <a:gd name="adj" fmla="val 225238"/>
            </a:avLst>
          </a:prstGeom>
          <a:solidFill>
            <a:srgbClr val="C6BDDA"/>
          </a:solidFill>
          <a:ln/>
        </p:spPr>
      </p:sp>
      <p:sp>
        <p:nvSpPr>
          <p:cNvPr id="37" name="Shape 35"/>
          <p:cNvSpPr/>
          <p:nvPr/>
        </p:nvSpPr>
        <p:spPr>
          <a:xfrm>
            <a:off x="7140238" y="5995988"/>
            <a:ext cx="349925" cy="349925"/>
          </a:xfrm>
          <a:prstGeom prst="roundRect">
            <a:avLst>
              <a:gd name="adj" fmla="val 20002"/>
            </a:avLst>
          </a:prstGeom>
          <a:solidFill>
            <a:srgbClr val="E0D7F4"/>
          </a:solidFill>
          <a:ln w="7620">
            <a:solidFill>
              <a:srgbClr val="C6BDDA"/>
            </a:solidFill>
            <a:prstDash val="solid"/>
          </a:ln>
        </p:spPr>
      </p:sp>
      <p:sp>
        <p:nvSpPr>
          <p:cNvPr id="38" name="Text 36"/>
          <p:cNvSpPr/>
          <p:nvPr/>
        </p:nvSpPr>
        <p:spPr>
          <a:xfrm>
            <a:off x="7253823" y="6025039"/>
            <a:ext cx="122753"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7</a:t>
            </a:r>
            <a:endParaRPr lang="en-US" sz="1837" dirty="0"/>
          </a:p>
        </p:txBody>
      </p:sp>
      <p:sp>
        <p:nvSpPr>
          <p:cNvPr id="39" name="Text 37"/>
          <p:cNvSpPr/>
          <p:nvPr/>
        </p:nvSpPr>
        <p:spPr>
          <a:xfrm>
            <a:off x="4515564" y="6030039"/>
            <a:ext cx="1944172" cy="243007"/>
          </a:xfrm>
          <a:prstGeom prst="rect">
            <a:avLst/>
          </a:prstGeom>
          <a:noFill/>
          <a:ln/>
        </p:spPr>
        <p:txBody>
          <a:bodyPr wrap="none" rtlCol="0" anchor="t"/>
          <a:lstStyle/>
          <a:p>
            <a:pPr marL="0" indent="0" algn="r">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Model Building</a:t>
            </a:r>
            <a:endParaRPr lang="en-US" sz="1531" dirty="0"/>
          </a:p>
        </p:txBody>
      </p:sp>
      <p:sp>
        <p:nvSpPr>
          <p:cNvPr id="40" name="Text 38"/>
          <p:cNvSpPr/>
          <p:nvPr/>
        </p:nvSpPr>
        <p:spPr>
          <a:xfrm>
            <a:off x="1537855" y="6366272"/>
            <a:ext cx="4921881" cy="746165"/>
          </a:xfrm>
          <a:prstGeom prst="rect">
            <a:avLst/>
          </a:prstGeom>
          <a:noFill/>
          <a:ln/>
        </p:spPr>
        <p:txBody>
          <a:bodyPr wrap="square" rtlCol="0" anchor="t"/>
          <a:lstStyle/>
          <a:p>
            <a:pPr marL="0" indent="0" algn="r">
              <a:lnSpc>
                <a:spcPts val="1960"/>
              </a:lnSpc>
              <a:buNone/>
            </a:pPr>
            <a:r>
              <a:rPr lang="en-US" sz="1600" dirty="0">
                <a:solidFill>
                  <a:srgbClr val="272525"/>
                </a:solidFill>
                <a:latin typeface="Eudoxus Sans" pitchFamily="34" charset="0"/>
                <a:ea typeface="Eudoxus Sans" pitchFamily="34" charset="-122"/>
                <a:cs typeface="Eudoxus Sans" pitchFamily="34" charset="-120"/>
              </a:rPr>
              <a:t>Train and fine-tune the machine learning models, such as Logistic Regression and Naive Bayes.</a:t>
            </a:r>
            <a:endParaRPr lang="en-US" sz="1600" dirty="0"/>
          </a:p>
        </p:txBody>
      </p:sp>
      <p:sp>
        <p:nvSpPr>
          <p:cNvPr id="41" name="Shape 39"/>
          <p:cNvSpPr/>
          <p:nvPr/>
        </p:nvSpPr>
        <p:spPr>
          <a:xfrm>
            <a:off x="7490162" y="6929854"/>
            <a:ext cx="544354" cy="31075"/>
          </a:xfrm>
          <a:prstGeom prst="roundRect">
            <a:avLst>
              <a:gd name="adj" fmla="val 225238"/>
            </a:avLst>
          </a:prstGeom>
          <a:solidFill>
            <a:srgbClr val="C6BDDA"/>
          </a:solidFill>
          <a:ln/>
        </p:spPr>
      </p:sp>
      <p:sp>
        <p:nvSpPr>
          <p:cNvPr id="42" name="Shape 40"/>
          <p:cNvSpPr/>
          <p:nvPr/>
        </p:nvSpPr>
        <p:spPr>
          <a:xfrm>
            <a:off x="7140238" y="6770489"/>
            <a:ext cx="349925" cy="349925"/>
          </a:xfrm>
          <a:prstGeom prst="roundRect">
            <a:avLst>
              <a:gd name="adj" fmla="val 20002"/>
            </a:avLst>
          </a:prstGeom>
          <a:solidFill>
            <a:srgbClr val="E0D7F4"/>
          </a:solidFill>
          <a:ln w="7620">
            <a:solidFill>
              <a:srgbClr val="C6BDDA"/>
            </a:solidFill>
            <a:prstDash val="solid"/>
          </a:ln>
        </p:spPr>
      </p:sp>
      <p:sp>
        <p:nvSpPr>
          <p:cNvPr id="43" name="Text 41"/>
          <p:cNvSpPr/>
          <p:nvPr/>
        </p:nvSpPr>
        <p:spPr>
          <a:xfrm>
            <a:off x="7241441" y="6799540"/>
            <a:ext cx="147518" cy="291703"/>
          </a:xfrm>
          <a:prstGeom prst="rect">
            <a:avLst/>
          </a:prstGeom>
          <a:noFill/>
          <a:ln/>
        </p:spPr>
        <p:txBody>
          <a:bodyPr wrap="none" rtlCol="0" anchor="t"/>
          <a:lstStyle/>
          <a:p>
            <a:pPr marL="0" indent="0" algn="ctr">
              <a:lnSpc>
                <a:spcPts val="2296"/>
              </a:lnSpc>
              <a:buNone/>
            </a:pPr>
            <a:r>
              <a:rPr lang="en-US" sz="1837" b="1" kern="0" spc="-55" dirty="0">
                <a:solidFill>
                  <a:srgbClr val="272525"/>
                </a:solidFill>
                <a:latin typeface="p22-mackinac-pro" pitchFamily="34" charset="0"/>
                <a:ea typeface="p22-mackinac-pro" pitchFamily="34" charset="-122"/>
                <a:cs typeface="p22-mackinac-pro" pitchFamily="34" charset="-120"/>
              </a:rPr>
              <a:t>8</a:t>
            </a:r>
            <a:endParaRPr lang="en-US" sz="1837" dirty="0"/>
          </a:p>
        </p:txBody>
      </p:sp>
      <p:sp>
        <p:nvSpPr>
          <p:cNvPr id="44" name="Text 42"/>
          <p:cNvSpPr/>
          <p:nvPr/>
        </p:nvSpPr>
        <p:spPr>
          <a:xfrm>
            <a:off x="8170664" y="6804541"/>
            <a:ext cx="1944172" cy="243007"/>
          </a:xfrm>
          <a:prstGeom prst="rect">
            <a:avLst/>
          </a:prstGeom>
          <a:noFill/>
          <a:ln/>
        </p:spPr>
        <p:txBody>
          <a:bodyPr wrap="none" rtlCol="0" anchor="t"/>
          <a:lstStyle/>
          <a:p>
            <a:pPr marL="0" indent="0" algn="l">
              <a:lnSpc>
                <a:spcPts val="1914"/>
              </a:lnSpc>
              <a:buNone/>
            </a:pPr>
            <a:r>
              <a:rPr lang="en-US" sz="1531" b="1" kern="0" spc="-46" dirty="0">
                <a:solidFill>
                  <a:srgbClr val="272525"/>
                </a:solidFill>
                <a:latin typeface="p22-mackinac-pro" pitchFamily="34" charset="0"/>
                <a:ea typeface="p22-mackinac-pro" pitchFamily="34" charset="-122"/>
                <a:cs typeface="p22-mackinac-pro" pitchFamily="34" charset="-120"/>
              </a:rPr>
              <a:t>Conclusion</a:t>
            </a:r>
            <a:endParaRPr lang="en-US" sz="1531" dirty="0"/>
          </a:p>
        </p:txBody>
      </p:sp>
      <p:sp>
        <p:nvSpPr>
          <p:cNvPr id="45" name="Text 43"/>
          <p:cNvSpPr/>
          <p:nvPr/>
        </p:nvSpPr>
        <p:spPr>
          <a:xfrm>
            <a:off x="8170664" y="7140773"/>
            <a:ext cx="5429310" cy="746165"/>
          </a:xfrm>
          <a:prstGeom prst="rect">
            <a:avLst/>
          </a:prstGeom>
          <a:noFill/>
          <a:ln/>
        </p:spPr>
        <p:txBody>
          <a:bodyPr wrap="square" rtlCol="0" anchor="t"/>
          <a:lstStyle/>
          <a:p>
            <a:pPr marL="0" indent="0" algn="l">
              <a:lnSpc>
                <a:spcPts val="1960"/>
              </a:lnSpc>
              <a:buNone/>
            </a:pPr>
            <a:r>
              <a:rPr lang="en-US" sz="1600" dirty="0">
                <a:solidFill>
                  <a:srgbClr val="272525"/>
                </a:solidFill>
                <a:latin typeface="Eudoxus Sans" pitchFamily="34" charset="0"/>
                <a:ea typeface="Eudoxus Sans" pitchFamily="34" charset="-122"/>
                <a:cs typeface="Eudoxus Sans" pitchFamily="34" charset="-120"/>
              </a:rPr>
              <a:t>Summarize the key findings and insights gained from the sentiment analysis project</a:t>
            </a:r>
            <a:r>
              <a:rPr lang="en-US" sz="1225" dirty="0">
                <a:solidFill>
                  <a:srgbClr val="272525"/>
                </a:solidFill>
                <a:latin typeface="Eudoxus Sans" pitchFamily="34" charset="0"/>
                <a:ea typeface="Eudoxus Sans" pitchFamily="34" charset="-122"/>
                <a:cs typeface="Eudoxus Sans" pitchFamily="34" charset="-120"/>
              </a:rPr>
              <a:t>.</a:t>
            </a:r>
            <a:endParaRPr lang="en-US" sz="12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360170"/>
            <a:ext cx="9306401" cy="1388745"/>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Implementing Twitter Sentiment Analysis</a:t>
            </a:r>
            <a:endParaRPr lang="en-US" sz="4374" dirty="0"/>
          </a:p>
        </p:txBody>
      </p:sp>
      <p:sp>
        <p:nvSpPr>
          <p:cNvPr id="6" name="Text 3"/>
          <p:cNvSpPr/>
          <p:nvPr/>
        </p:nvSpPr>
        <p:spPr>
          <a:xfrm>
            <a:off x="4490799" y="3082171"/>
            <a:ext cx="930640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In this project, we aim to overcome the challenges of identifying sentiments in tweets by implementing a Twitter sentiment analysis model. We will analyze the sentiment of tweets from the Sentiment140 dataset using a machine learning pipeline. The pipeline involves the use of the following classifiers:</a:t>
            </a:r>
            <a:endParaRPr lang="en-US" sz="1750" dirty="0"/>
          </a:p>
        </p:txBody>
      </p:sp>
      <p:sp>
        <p:nvSpPr>
          <p:cNvPr id="7" name="Text 4"/>
          <p:cNvSpPr/>
          <p:nvPr/>
        </p:nvSpPr>
        <p:spPr>
          <a:xfrm>
            <a:off x="4846201" y="4753689"/>
            <a:ext cx="89510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Logistic Regression</a:t>
            </a:r>
            <a:endParaRPr lang="en-US" sz="1750" dirty="0"/>
          </a:p>
        </p:txBody>
      </p:sp>
      <p:sp>
        <p:nvSpPr>
          <p:cNvPr id="8" name="Text 5"/>
          <p:cNvSpPr/>
          <p:nvPr/>
        </p:nvSpPr>
        <p:spPr>
          <a:xfrm>
            <a:off x="4846201" y="5197912"/>
            <a:ext cx="89510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Bernoulli Naive Bayes</a:t>
            </a:r>
            <a:endParaRPr lang="en-US" sz="1750" dirty="0"/>
          </a:p>
        </p:txBody>
      </p:sp>
      <p:sp>
        <p:nvSpPr>
          <p:cNvPr id="9" name="Text 6"/>
          <p:cNvSpPr/>
          <p:nvPr/>
        </p:nvSpPr>
        <p:spPr>
          <a:xfrm>
            <a:off x="4490799" y="5803225"/>
            <a:ext cx="93064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 will also incorporate the use of Term Frequency-Inverse Document Frequency (TF-IDF) for analysis. The performance of these classifiers will be evaluated using accuracy, ROC-AUC Curve, and F1 Scores.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20782"/>
            <a:ext cx="14630400" cy="8229600"/>
          </a:xfrm>
          <a:prstGeom prst="rect">
            <a:avLst/>
          </a:prstGeom>
          <a:solidFill>
            <a:srgbClr val="FAF2E9"/>
          </a:solidFill>
          <a:ln/>
        </p:spPr>
      </p:sp>
      <p:sp>
        <p:nvSpPr>
          <p:cNvPr id="4" name="Text 2"/>
          <p:cNvSpPr/>
          <p:nvPr/>
        </p:nvSpPr>
        <p:spPr>
          <a:xfrm>
            <a:off x="2690157" y="1955655"/>
            <a:ext cx="9250085"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key Libraries for Sentiment Analysis</a:t>
            </a:r>
            <a:endParaRPr lang="en-US" sz="4374" dirty="0"/>
          </a:p>
        </p:txBody>
      </p:sp>
      <p:sp>
        <p:nvSpPr>
          <p:cNvPr id="5" name="Text 3"/>
          <p:cNvSpPr/>
          <p:nvPr/>
        </p:nvSpPr>
        <p:spPr>
          <a:xfrm>
            <a:off x="2037993" y="3006923"/>
            <a:ext cx="10554414" cy="710803"/>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When it comes to sentiment analysis, having the right libraries at your disposal is crucial. Here are some key libraries that can enhance your sentiment analysis workflow:</a:t>
            </a:r>
            <a:endParaRPr lang="en-US" sz="2000" dirty="0"/>
          </a:p>
        </p:txBody>
      </p:sp>
      <p:sp>
        <p:nvSpPr>
          <p:cNvPr id="6" name="Shape 4"/>
          <p:cNvSpPr/>
          <p:nvPr/>
        </p:nvSpPr>
        <p:spPr>
          <a:xfrm>
            <a:off x="2037993" y="4141232"/>
            <a:ext cx="499943" cy="499943"/>
          </a:xfrm>
          <a:prstGeom prst="roundRect">
            <a:avLst>
              <a:gd name="adj" fmla="val 20000"/>
            </a:avLst>
          </a:prstGeom>
          <a:solidFill>
            <a:srgbClr val="E0D7F4"/>
          </a:solidFill>
          <a:ln w="7620">
            <a:solidFill>
              <a:srgbClr val="C6BDDA"/>
            </a:solidFill>
            <a:prstDash val="solid"/>
          </a:ln>
        </p:spPr>
      </p:sp>
      <p:sp>
        <p:nvSpPr>
          <p:cNvPr id="7" name="Text 5"/>
          <p:cNvSpPr/>
          <p:nvPr/>
        </p:nvSpPr>
        <p:spPr>
          <a:xfrm>
            <a:off x="2225278" y="4182904"/>
            <a:ext cx="125373"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8" name="Text 6"/>
          <p:cNvSpPr/>
          <p:nvPr/>
        </p:nvSpPr>
        <p:spPr>
          <a:xfrm>
            <a:off x="2760107" y="4217551"/>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Text Processing</a:t>
            </a:r>
            <a:endParaRPr lang="en-US" sz="2187" dirty="0"/>
          </a:p>
        </p:txBody>
      </p:sp>
      <p:sp>
        <p:nvSpPr>
          <p:cNvPr id="9" name="Text 7"/>
          <p:cNvSpPr/>
          <p:nvPr/>
        </p:nvSpPr>
        <p:spPr>
          <a:xfrm>
            <a:off x="2760107" y="4697968"/>
            <a:ext cx="4444008" cy="355402"/>
          </a:xfrm>
          <a:prstGeom prst="rect">
            <a:avLst/>
          </a:prstGeom>
          <a:noFill/>
          <a:ln/>
        </p:spPr>
        <p:txBody>
          <a:bodyPr wrap="non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gensim, nltk, spacy</a:t>
            </a:r>
            <a:endParaRPr lang="en-US" sz="2000" dirty="0"/>
          </a:p>
        </p:txBody>
      </p:sp>
      <p:sp>
        <p:nvSpPr>
          <p:cNvPr id="10" name="Shape 8"/>
          <p:cNvSpPr/>
          <p:nvPr/>
        </p:nvSpPr>
        <p:spPr>
          <a:xfrm>
            <a:off x="7426285" y="4141232"/>
            <a:ext cx="499943" cy="499943"/>
          </a:xfrm>
          <a:prstGeom prst="roundRect">
            <a:avLst>
              <a:gd name="adj" fmla="val 20000"/>
            </a:avLst>
          </a:prstGeom>
          <a:solidFill>
            <a:srgbClr val="E0D7F4"/>
          </a:solidFill>
          <a:ln w="7620">
            <a:solidFill>
              <a:srgbClr val="C6BDDA"/>
            </a:solidFill>
            <a:prstDash val="solid"/>
          </a:ln>
        </p:spPr>
      </p:sp>
      <p:sp>
        <p:nvSpPr>
          <p:cNvPr id="11" name="Text 9"/>
          <p:cNvSpPr/>
          <p:nvPr/>
        </p:nvSpPr>
        <p:spPr>
          <a:xfrm>
            <a:off x="7584162" y="4182904"/>
            <a:ext cx="184071"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2" name="Text 10"/>
          <p:cNvSpPr/>
          <p:nvPr/>
        </p:nvSpPr>
        <p:spPr>
          <a:xfrm>
            <a:off x="8148399" y="4217551"/>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Data Manipulation</a:t>
            </a:r>
            <a:endParaRPr lang="en-US" sz="2187" dirty="0"/>
          </a:p>
        </p:txBody>
      </p:sp>
      <p:sp>
        <p:nvSpPr>
          <p:cNvPr id="13" name="Text 11"/>
          <p:cNvSpPr/>
          <p:nvPr/>
        </p:nvSpPr>
        <p:spPr>
          <a:xfrm>
            <a:off x="8148399" y="4697968"/>
            <a:ext cx="4444008" cy="355402"/>
          </a:xfrm>
          <a:prstGeom prst="rect">
            <a:avLst/>
          </a:prstGeom>
          <a:noFill/>
          <a:ln/>
        </p:spPr>
        <p:txBody>
          <a:bodyPr wrap="non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pandas, numpy</a:t>
            </a:r>
            <a:endParaRPr lang="en-US" sz="2000" dirty="0"/>
          </a:p>
        </p:txBody>
      </p:sp>
      <p:sp>
        <p:nvSpPr>
          <p:cNvPr id="14" name="Shape 12"/>
          <p:cNvSpPr/>
          <p:nvPr/>
        </p:nvSpPr>
        <p:spPr>
          <a:xfrm>
            <a:off x="2037993" y="5449133"/>
            <a:ext cx="499943" cy="499943"/>
          </a:xfrm>
          <a:prstGeom prst="roundRect">
            <a:avLst>
              <a:gd name="adj" fmla="val 20000"/>
            </a:avLst>
          </a:prstGeom>
          <a:solidFill>
            <a:srgbClr val="E0D7F4"/>
          </a:solidFill>
          <a:ln w="7620">
            <a:solidFill>
              <a:srgbClr val="C6BDDA"/>
            </a:solidFill>
            <a:prstDash val="solid"/>
          </a:ln>
        </p:spPr>
      </p:sp>
      <p:sp>
        <p:nvSpPr>
          <p:cNvPr id="15" name="Text 13"/>
          <p:cNvSpPr/>
          <p:nvPr/>
        </p:nvSpPr>
        <p:spPr>
          <a:xfrm>
            <a:off x="2193131" y="5490805"/>
            <a:ext cx="189667"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6" name="Text 14"/>
          <p:cNvSpPr/>
          <p:nvPr/>
        </p:nvSpPr>
        <p:spPr>
          <a:xfrm>
            <a:off x="2760107" y="5525453"/>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Visualization</a:t>
            </a:r>
            <a:endParaRPr lang="en-US" sz="2187" dirty="0"/>
          </a:p>
        </p:txBody>
      </p:sp>
      <p:sp>
        <p:nvSpPr>
          <p:cNvPr id="17" name="Text 15"/>
          <p:cNvSpPr/>
          <p:nvPr/>
        </p:nvSpPr>
        <p:spPr>
          <a:xfrm>
            <a:off x="2760107" y="6005870"/>
            <a:ext cx="4444008" cy="355402"/>
          </a:xfrm>
          <a:prstGeom prst="rect">
            <a:avLst/>
          </a:prstGeom>
          <a:noFill/>
          <a:ln/>
        </p:spPr>
        <p:txBody>
          <a:bodyPr wrap="non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seaborn, matplotlib, wordcloud</a:t>
            </a:r>
            <a:endParaRPr lang="en-US" sz="2000" dirty="0"/>
          </a:p>
        </p:txBody>
      </p:sp>
      <p:sp>
        <p:nvSpPr>
          <p:cNvPr id="18" name="Shape 16"/>
          <p:cNvSpPr/>
          <p:nvPr/>
        </p:nvSpPr>
        <p:spPr>
          <a:xfrm>
            <a:off x="7426285" y="5449133"/>
            <a:ext cx="499943" cy="499943"/>
          </a:xfrm>
          <a:prstGeom prst="roundRect">
            <a:avLst>
              <a:gd name="adj" fmla="val 20000"/>
            </a:avLst>
          </a:prstGeom>
          <a:solidFill>
            <a:srgbClr val="E0D7F4"/>
          </a:solidFill>
          <a:ln w="7620">
            <a:solidFill>
              <a:srgbClr val="C6BDDA"/>
            </a:solidFill>
            <a:prstDash val="solid"/>
          </a:ln>
        </p:spPr>
      </p:sp>
      <p:sp>
        <p:nvSpPr>
          <p:cNvPr id="19" name="Text 17"/>
          <p:cNvSpPr/>
          <p:nvPr/>
        </p:nvSpPr>
        <p:spPr>
          <a:xfrm>
            <a:off x="7576185" y="5490805"/>
            <a:ext cx="200025"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4</a:t>
            </a:r>
            <a:endParaRPr lang="en-US" sz="2624" dirty="0"/>
          </a:p>
        </p:txBody>
      </p:sp>
      <p:sp>
        <p:nvSpPr>
          <p:cNvPr id="20" name="Text 18"/>
          <p:cNvSpPr/>
          <p:nvPr/>
        </p:nvSpPr>
        <p:spPr>
          <a:xfrm>
            <a:off x="8148399" y="5525453"/>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Machine Learning</a:t>
            </a:r>
            <a:endParaRPr lang="en-US" sz="2187" dirty="0"/>
          </a:p>
        </p:txBody>
      </p:sp>
      <p:sp>
        <p:nvSpPr>
          <p:cNvPr id="21" name="Text 19"/>
          <p:cNvSpPr/>
          <p:nvPr/>
        </p:nvSpPr>
        <p:spPr>
          <a:xfrm>
            <a:off x="8148399" y="6005870"/>
            <a:ext cx="4444008" cy="355402"/>
          </a:xfrm>
          <a:prstGeom prst="rect">
            <a:avLst/>
          </a:prstGeom>
          <a:noFill/>
          <a:ln/>
        </p:spPr>
        <p:txBody>
          <a:bodyPr wrap="none" rtlCol="0" anchor="t"/>
          <a:lstStyle/>
          <a:p>
            <a:pPr marL="0" indent="0">
              <a:lnSpc>
                <a:spcPts val="2799"/>
              </a:lnSpc>
              <a:buNone/>
            </a:pPr>
            <a:r>
              <a:rPr lang="en-US" sz="2000" dirty="0" err="1" smtClean="0">
                <a:solidFill>
                  <a:srgbClr val="272525"/>
                </a:solidFill>
                <a:latin typeface="Eudoxus Sans" pitchFamily="34" charset="0"/>
                <a:ea typeface="Eudoxus Sans" pitchFamily="34" charset="-122"/>
                <a:cs typeface="Eudoxus Sans" pitchFamily="34" charset="-120"/>
              </a:rPr>
              <a:t>sklearn</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20782"/>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0" y="0"/>
            <a:ext cx="14630400" cy="2409349"/>
          </a:xfrm>
          <a:prstGeom prst="rect">
            <a:avLst/>
          </a:prstGeom>
        </p:spPr>
      </p:pic>
      <p:sp>
        <p:nvSpPr>
          <p:cNvPr id="5" name="Text 2"/>
          <p:cNvSpPr/>
          <p:nvPr/>
        </p:nvSpPr>
        <p:spPr>
          <a:xfrm>
            <a:off x="2737366" y="2940487"/>
            <a:ext cx="7555825" cy="602218"/>
          </a:xfrm>
          <a:prstGeom prst="rect">
            <a:avLst/>
          </a:prstGeom>
          <a:noFill/>
          <a:ln/>
        </p:spPr>
        <p:txBody>
          <a:bodyPr wrap="none" rtlCol="0" anchor="t"/>
          <a:lstStyle/>
          <a:p>
            <a:pPr marL="0" indent="0">
              <a:lnSpc>
                <a:spcPts val="4743"/>
              </a:lnSpc>
              <a:buNone/>
            </a:pPr>
            <a:r>
              <a:rPr lang="en-US" sz="3794" b="1" kern="0" spc="-114" dirty="0">
                <a:solidFill>
                  <a:srgbClr val="591CE6"/>
                </a:solidFill>
                <a:latin typeface="p22-mackinac-pro" pitchFamily="34" charset="0"/>
                <a:ea typeface="p22-mackinac-pro" pitchFamily="34" charset="-122"/>
                <a:cs typeface="p22-mackinac-pro" pitchFamily="34" charset="-120"/>
              </a:rPr>
              <a:t>Data Collection and Preprocessing</a:t>
            </a:r>
            <a:endParaRPr lang="en-US" sz="3794" dirty="0"/>
          </a:p>
        </p:txBody>
      </p:sp>
      <p:sp>
        <p:nvSpPr>
          <p:cNvPr id="6" name="Shape 3"/>
          <p:cNvSpPr/>
          <p:nvPr/>
        </p:nvSpPr>
        <p:spPr>
          <a:xfrm>
            <a:off x="7296031" y="3831788"/>
            <a:ext cx="38457" cy="3866555"/>
          </a:xfrm>
          <a:prstGeom prst="roundRect">
            <a:avLst>
              <a:gd name="adj" fmla="val 225545"/>
            </a:avLst>
          </a:prstGeom>
          <a:solidFill>
            <a:srgbClr val="C6BDDA"/>
          </a:solidFill>
          <a:ln/>
        </p:spPr>
      </p:sp>
      <p:sp>
        <p:nvSpPr>
          <p:cNvPr id="7" name="Shape 4"/>
          <p:cNvSpPr/>
          <p:nvPr/>
        </p:nvSpPr>
        <p:spPr>
          <a:xfrm>
            <a:off x="6423779" y="4179868"/>
            <a:ext cx="674608" cy="38457"/>
          </a:xfrm>
          <a:prstGeom prst="roundRect">
            <a:avLst>
              <a:gd name="adj" fmla="val 225545"/>
            </a:avLst>
          </a:prstGeom>
          <a:solidFill>
            <a:srgbClr val="C6BDDA"/>
          </a:solidFill>
          <a:ln/>
        </p:spPr>
      </p:sp>
      <p:sp>
        <p:nvSpPr>
          <p:cNvPr id="8" name="Shape 5"/>
          <p:cNvSpPr/>
          <p:nvPr/>
        </p:nvSpPr>
        <p:spPr>
          <a:xfrm>
            <a:off x="7098387" y="3982402"/>
            <a:ext cx="433626" cy="433626"/>
          </a:xfrm>
          <a:prstGeom prst="roundRect">
            <a:avLst>
              <a:gd name="adj" fmla="val 20003"/>
            </a:avLst>
          </a:prstGeom>
          <a:solidFill>
            <a:srgbClr val="E0D7F4"/>
          </a:solidFill>
          <a:ln w="7620">
            <a:solidFill>
              <a:srgbClr val="C6BDDA"/>
            </a:solidFill>
            <a:prstDash val="solid"/>
          </a:ln>
        </p:spPr>
      </p:sp>
      <p:sp>
        <p:nvSpPr>
          <p:cNvPr id="9" name="Text 6"/>
          <p:cNvSpPr/>
          <p:nvPr/>
        </p:nvSpPr>
        <p:spPr>
          <a:xfrm>
            <a:off x="7260788" y="4018478"/>
            <a:ext cx="108704" cy="361355"/>
          </a:xfrm>
          <a:prstGeom prst="rect">
            <a:avLst/>
          </a:prstGeom>
          <a:noFill/>
          <a:ln/>
        </p:spPr>
        <p:txBody>
          <a:bodyPr wrap="none" rtlCol="0" anchor="t"/>
          <a:lstStyle/>
          <a:p>
            <a:pPr marL="0" indent="0" algn="ctr">
              <a:lnSpc>
                <a:spcPts val="2846"/>
              </a:lnSpc>
              <a:buNone/>
            </a:pPr>
            <a:r>
              <a:rPr lang="en-US" sz="2277" b="1" kern="0" spc="-68" dirty="0">
                <a:solidFill>
                  <a:srgbClr val="272525"/>
                </a:solidFill>
                <a:latin typeface="p22-mackinac-pro" pitchFamily="34" charset="0"/>
                <a:ea typeface="p22-mackinac-pro" pitchFamily="34" charset="-122"/>
                <a:cs typeface="p22-mackinac-pro" pitchFamily="34" charset="-120"/>
              </a:rPr>
              <a:t>1</a:t>
            </a:r>
            <a:endParaRPr lang="en-US" sz="2277" dirty="0"/>
          </a:p>
        </p:txBody>
      </p:sp>
      <p:sp>
        <p:nvSpPr>
          <p:cNvPr id="10" name="Text 7"/>
          <p:cNvSpPr/>
          <p:nvPr/>
        </p:nvSpPr>
        <p:spPr>
          <a:xfrm>
            <a:off x="3845838" y="4024432"/>
            <a:ext cx="2409349" cy="301228"/>
          </a:xfrm>
          <a:prstGeom prst="rect">
            <a:avLst/>
          </a:prstGeom>
          <a:noFill/>
          <a:ln/>
        </p:spPr>
        <p:txBody>
          <a:bodyPr wrap="none" rtlCol="0" anchor="t"/>
          <a:lstStyle/>
          <a:p>
            <a:pPr marL="0" indent="0" algn="r">
              <a:lnSpc>
                <a:spcPts val="2371"/>
              </a:lnSpc>
              <a:buNone/>
            </a:pPr>
            <a:r>
              <a:rPr lang="en-US" sz="1897" b="1" kern="0" spc="-57" dirty="0">
                <a:solidFill>
                  <a:srgbClr val="272525"/>
                </a:solidFill>
                <a:latin typeface="p22-mackinac-pro" pitchFamily="34" charset="0"/>
                <a:ea typeface="p22-mackinac-pro" pitchFamily="34" charset="-122"/>
                <a:cs typeface="p22-mackinac-pro" pitchFamily="34" charset="-120"/>
              </a:rPr>
              <a:t>Data Collection</a:t>
            </a:r>
            <a:endParaRPr lang="en-US" sz="1897" dirty="0"/>
          </a:p>
        </p:txBody>
      </p:sp>
      <p:sp>
        <p:nvSpPr>
          <p:cNvPr id="11" name="Text 8"/>
          <p:cNvSpPr/>
          <p:nvPr/>
        </p:nvSpPr>
        <p:spPr>
          <a:xfrm>
            <a:off x="2737366" y="4441269"/>
            <a:ext cx="3517821" cy="616744"/>
          </a:xfrm>
          <a:prstGeom prst="rect">
            <a:avLst/>
          </a:prstGeom>
          <a:noFill/>
          <a:ln/>
        </p:spPr>
        <p:txBody>
          <a:bodyPr wrap="square" rtlCol="0" anchor="t"/>
          <a:lstStyle/>
          <a:p>
            <a:pPr marL="0" indent="0" algn="r">
              <a:lnSpc>
                <a:spcPts val="2428"/>
              </a:lnSpc>
              <a:buNone/>
            </a:pPr>
            <a:r>
              <a:rPr lang="en-US" sz="2000" dirty="0">
                <a:solidFill>
                  <a:srgbClr val="272525"/>
                </a:solidFill>
                <a:latin typeface="Eudoxus Sans" pitchFamily="34" charset="0"/>
                <a:ea typeface="Eudoxus Sans" pitchFamily="34" charset="-122"/>
                <a:cs typeface="Eudoxus Sans" pitchFamily="34" charset="-120"/>
              </a:rPr>
              <a:t>Gather data from kaggle dataset and understanding it</a:t>
            </a:r>
            <a:r>
              <a:rPr lang="en-US" sz="1518" dirty="0">
                <a:solidFill>
                  <a:srgbClr val="272525"/>
                </a:solidFill>
                <a:latin typeface="Eudoxus Sans" pitchFamily="34" charset="0"/>
                <a:ea typeface="Eudoxus Sans" pitchFamily="34" charset="-122"/>
                <a:cs typeface="Eudoxus Sans" pitchFamily="34" charset="-120"/>
              </a:rPr>
              <a:t>.</a:t>
            </a:r>
            <a:endParaRPr lang="en-US" sz="1518" dirty="0"/>
          </a:p>
        </p:txBody>
      </p:sp>
      <p:sp>
        <p:nvSpPr>
          <p:cNvPr id="12" name="Shape 9"/>
          <p:cNvSpPr/>
          <p:nvPr/>
        </p:nvSpPr>
        <p:spPr>
          <a:xfrm>
            <a:off x="7532013" y="5143440"/>
            <a:ext cx="674608" cy="38457"/>
          </a:xfrm>
          <a:prstGeom prst="roundRect">
            <a:avLst>
              <a:gd name="adj" fmla="val 225545"/>
            </a:avLst>
          </a:prstGeom>
          <a:solidFill>
            <a:srgbClr val="C6BDDA"/>
          </a:solidFill>
          <a:ln/>
        </p:spPr>
      </p:sp>
      <p:sp>
        <p:nvSpPr>
          <p:cNvPr id="13" name="Shape 10"/>
          <p:cNvSpPr/>
          <p:nvPr/>
        </p:nvSpPr>
        <p:spPr>
          <a:xfrm>
            <a:off x="7098387" y="4945975"/>
            <a:ext cx="433626" cy="433626"/>
          </a:xfrm>
          <a:prstGeom prst="roundRect">
            <a:avLst>
              <a:gd name="adj" fmla="val 20003"/>
            </a:avLst>
          </a:prstGeom>
          <a:solidFill>
            <a:srgbClr val="E0D7F4"/>
          </a:solidFill>
          <a:ln w="7620">
            <a:solidFill>
              <a:srgbClr val="C6BDDA"/>
            </a:solidFill>
            <a:prstDash val="solid"/>
          </a:ln>
        </p:spPr>
      </p:sp>
      <p:sp>
        <p:nvSpPr>
          <p:cNvPr id="14" name="Text 11"/>
          <p:cNvSpPr/>
          <p:nvPr/>
        </p:nvSpPr>
        <p:spPr>
          <a:xfrm>
            <a:off x="7235309" y="4982051"/>
            <a:ext cx="159663" cy="361355"/>
          </a:xfrm>
          <a:prstGeom prst="rect">
            <a:avLst/>
          </a:prstGeom>
          <a:noFill/>
          <a:ln/>
        </p:spPr>
        <p:txBody>
          <a:bodyPr wrap="none" rtlCol="0" anchor="t"/>
          <a:lstStyle/>
          <a:p>
            <a:pPr marL="0" indent="0" algn="ctr">
              <a:lnSpc>
                <a:spcPts val="2846"/>
              </a:lnSpc>
              <a:buNone/>
            </a:pPr>
            <a:r>
              <a:rPr lang="en-US" sz="2277" b="1" kern="0" spc="-68" dirty="0">
                <a:solidFill>
                  <a:srgbClr val="272525"/>
                </a:solidFill>
                <a:latin typeface="p22-mackinac-pro" pitchFamily="34" charset="0"/>
                <a:ea typeface="p22-mackinac-pro" pitchFamily="34" charset="-122"/>
                <a:cs typeface="p22-mackinac-pro" pitchFamily="34" charset="-120"/>
              </a:rPr>
              <a:t>2</a:t>
            </a:r>
            <a:endParaRPr lang="en-US" sz="2277" dirty="0"/>
          </a:p>
        </p:txBody>
      </p:sp>
      <p:sp>
        <p:nvSpPr>
          <p:cNvPr id="15" name="Text 12"/>
          <p:cNvSpPr/>
          <p:nvPr/>
        </p:nvSpPr>
        <p:spPr>
          <a:xfrm>
            <a:off x="8375213" y="4988004"/>
            <a:ext cx="2409349" cy="301228"/>
          </a:xfrm>
          <a:prstGeom prst="rect">
            <a:avLst/>
          </a:prstGeom>
          <a:noFill/>
          <a:ln/>
        </p:spPr>
        <p:txBody>
          <a:bodyPr wrap="none" rtlCol="0" anchor="t"/>
          <a:lstStyle/>
          <a:p>
            <a:pPr marL="0" indent="0" algn="l">
              <a:lnSpc>
                <a:spcPts val="2371"/>
              </a:lnSpc>
              <a:buNone/>
            </a:pPr>
            <a:r>
              <a:rPr lang="en-US" sz="1897" b="1" kern="0" spc="-57" dirty="0">
                <a:solidFill>
                  <a:srgbClr val="272525"/>
                </a:solidFill>
                <a:latin typeface="p22-mackinac-pro" pitchFamily="34" charset="0"/>
                <a:ea typeface="p22-mackinac-pro" pitchFamily="34" charset="-122"/>
                <a:cs typeface="p22-mackinac-pro" pitchFamily="34" charset="-120"/>
              </a:rPr>
              <a:t>Data Cleaning</a:t>
            </a:r>
            <a:endParaRPr lang="en-US" sz="1897" dirty="0"/>
          </a:p>
        </p:txBody>
      </p:sp>
      <p:sp>
        <p:nvSpPr>
          <p:cNvPr id="16" name="Text 13"/>
          <p:cNvSpPr/>
          <p:nvPr/>
        </p:nvSpPr>
        <p:spPr>
          <a:xfrm>
            <a:off x="8375213" y="5404842"/>
            <a:ext cx="4530296" cy="1233487"/>
          </a:xfrm>
          <a:prstGeom prst="rect">
            <a:avLst/>
          </a:prstGeom>
          <a:noFill/>
          <a:ln/>
        </p:spPr>
        <p:txBody>
          <a:bodyPr wrap="square" rtlCol="0" anchor="t"/>
          <a:lstStyle/>
          <a:p>
            <a:pPr marL="0" indent="0" algn="l">
              <a:lnSpc>
                <a:spcPts val="2428"/>
              </a:lnSpc>
              <a:buNone/>
            </a:pPr>
            <a:r>
              <a:rPr lang="en-US" sz="2000" dirty="0">
                <a:solidFill>
                  <a:srgbClr val="272525"/>
                </a:solidFill>
                <a:latin typeface="Eudoxus Sans" pitchFamily="34" charset="0"/>
                <a:ea typeface="Eudoxus Sans" pitchFamily="34" charset="-122"/>
                <a:cs typeface="Eudoxus Sans" pitchFamily="34" charset="-120"/>
              </a:rPr>
              <a:t>Removes lower cases ,mentions, punctuations ,</a:t>
            </a:r>
            <a:r>
              <a:rPr lang="en-US" sz="2000" b="1" dirty="0">
                <a:solidFill>
                  <a:srgbClr val="000000"/>
                </a:solidFill>
                <a:latin typeface="Eudoxus Sans" pitchFamily="34" charset="0"/>
                <a:ea typeface="Eudoxus Sans" pitchFamily="34" charset="-122"/>
                <a:cs typeface="Eudoxus Sans" pitchFamily="34" charset="-120"/>
              </a:rPr>
              <a:t>stopwords</a:t>
            </a:r>
            <a:r>
              <a:rPr lang="en-US" sz="2000" dirty="0">
                <a:solidFill>
                  <a:srgbClr val="272525"/>
                </a:solidFill>
                <a:latin typeface="Eudoxus Sans" pitchFamily="34" charset="0"/>
                <a:ea typeface="Eudoxus Sans" pitchFamily="34" charset="-122"/>
                <a:cs typeface="Eudoxus Sans" pitchFamily="34" charset="-120"/>
              </a:rPr>
              <a:t> using (nltk,spacy,gensium) and Urls, emails,etc</a:t>
            </a:r>
            <a:endParaRPr lang="en-US" sz="2000" dirty="0"/>
          </a:p>
        </p:txBody>
      </p:sp>
      <p:sp>
        <p:nvSpPr>
          <p:cNvPr id="17" name="Shape 14"/>
          <p:cNvSpPr/>
          <p:nvPr/>
        </p:nvSpPr>
        <p:spPr>
          <a:xfrm>
            <a:off x="6423779" y="6257508"/>
            <a:ext cx="674608" cy="38457"/>
          </a:xfrm>
          <a:prstGeom prst="roundRect">
            <a:avLst>
              <a:gd name="adj" fmla="val 225545"/>
            </a:avLst>
          </a:prstGeom>
          <a:solidFill>
            <a:srgbClr val="C6BDDA"/>
          </a:solidFill>
          <a:ln/>
        </p:spPr>
      </p:sp>
      <p:sp>
        <p:nvSpPr>
          <p:cNvPr id="18" name="Shape 15"/>
          <p:cNvSpPr/>
          <p:nvPr/>
        </p:nvSpPr>
        <p:spPr>
          <a:xfrm>
            <a:off x="7098387" y="6060043"/>
            <a:ext cx="433626" cy="433626"/>
          </a:xfrm>
          <a:prstGeom prst="roundRect">
            <a:avLst>
              <a:gd name="adj" fmla="val 20003"/>
            </a:avLst>
          </a:prstGeom>
          <a:solidFill>
            <a:srgbClr val="E0D7F4"/>
          </a:solidFill>
          <a:ln w="7620">
            <a:solidFill>
              <a:srgbClr val="C6BDDA"/>
            </a:solidFill>
            <a:prstDash val="solid"/>
          </a:ln>
        </p:spPr>
      </p:sp>
      <p:sp>
        <p:nvSpPr>
          <p:cNvPr id="19" name="Text 16"/>
          <p:cNvSpPr/>
          <p:nvPr/>
        </p:nvSpPr>
        <p:spPr>
          <a:xfrm>
            <a:off x="7232928" y="6096119"/>
            <a:ext cx="164544" cy="361355"/>
          </a:xfrm>
          <a:prstGeom prst="rect">
            <a:avLst/>
          </a:prstGeom>
          <a:noFill/>
          <a:ln/>
        </p:spPr>
        <p:txBody>
          <a:bodyPr wrap="none" rtlCol="0" anchor="t"/>
          <a:lstStyle/>
          <a:p>
            <a:pPr marL="0" indent="0" algn="ctr">
              <a:lnSpc>
                <a:spcPts val="2846"/>
              </a:lnSpc>
              <a:buNone/>
            </a:pPr>
            <a:r>
              <a:rPr lang="en-US" sz="2277" b="1" kern="0" spc="-68" dirty="0">
                <a:solidFill>
                  <a:srgbClr val="272525"/>
                </a:solidFill>
                <a:latin typeface="p22-mackinac-pro" pitchFamily="34" charset="0"/>
                <a:ea typeface="p22-mackinac-pro" pitchFamily="34" charset="-122"/>
                <a:cs typeface="p22-mackinac-pro" pitchFamily="34" charset="-120"/>
              </a:rPr>
              <a:t>3</a:t>
            </a:r>
            <a:endParaRPr lang="en-US" sz="2277" dirty="0"/>
          </a:p>
        </p:txBody>
      </p:sp>
      <p:sp>
        <p:nvSpPr>
          <p:cNvPr id="20" name="Text 17"/>
          <p:cNvSpPr/>
          <p:nvPr/>
        </p:nvSpPr>
        <p:spPr>
          <a:xfrm>
            <a:off x="3845838" y="6102072"/>
            <a:ext cx="2409349" cy="301228"/>
          </a:xfrm>
          <a:prstGeom prst="rect">
            <a:avLst/>
          </a:prstGeom>
          <a:noFill/>
          <a:ln/>
        </p:spPr>
        <p:txBody>
          <a:bodyPr wrap="none" rtlCol="0" anchor="t"/>
          <a:lstStyle/>
          <a:p>
            <a:pPr marL="0" indent="0" algn="r">
              <a:lnSpc>
                <a:spcPts val="2371"/>
              </a:lnSpc>
              <a:buNone/>
            </a:pPr>
            <a:r>
              <a:rPr lang="en-US" sz="1897" b="1" kern="0" spc="-57" dirty="0">
                <a:solidFill>
                  <a:srgbClr val="272525"/>
                </a:solidFill>
                <a:latin typeface="p22-mackinac-pro" pitchFamily="34" charset="0"/>
                <a:ea typeface="p22-mackinac-pro" pitchFamily="34" charset="-122"/>
                <a:cs typeface="p22-mackinac-pro" pitchFamily="34" charset="-120"/>
              </a:rPr>
              <a:t>Text Preprocessing</a:t>
            </a:r>
            <a:endParaRPr lang="en-US" sz="1897" dirty="0"/>
          </a:p>
        </p:txBody>
      </p:sp>
      <p:sp>
        <p:nvSpPr>
          <p:cNvPr id="21" name="Text 18"/>
          <p:cNvSpPr/>
          <p:nvPr/>
        </p:nvSpPr>
        <p:spPr>
          <a:xfrm>
            <a:off x="1766456" y="6518910"/>
            <a:ext cx="4488732" cy="616744"/>
          </a:xfrm>
          <a:prstGeom prst="rect">
            <a:avLst/>
          </a:prstGeom>
          <a:noFill/>
          <a:ln/>
        </p:spPr>
        <p:txBody>
          <a:bodyPr wrap="square" rtlCol="0" anchor="t"/>
          <a:lstStyle/>
          <a:p>
            <a:pPr marL="0" indent="0" algn="r">
              <a:lnSpc>
                <a:spcPts val="2428"/>
              </a:lnSpc>
              <a:buNone/>
            </a:pPr>
            <a:r>
              <a:rPr lang="en-US" sz="2000" dirty="0">
                <a:solidFill>
                  <a:srgbClr val="272525"/>
                </a:solidFill>
                <a:latin typeface="Eudoxus Sans" pitchFamily="34" charset="0"/>
                <a:ea typeface="Eudoxus Sans" pitchFamily="34" charset="-122"/>
                <a:cs typeface="Eudoxus Sans" pitchFamily="34" charset="-120"/>
              </a:rPr>
              <a:t>Tokenize, stem, lemmatize, and convert text to lowercase for analysis.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20781"/>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7620" y="-20781"/>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Data Visualization for Sentiment Analysis</a:t>
            </a:r>
            <a:endParaRPr lang="en-US" sz="4374" dirty="0"/>
          </a:p>
        </p:txBody>
      </p:sp>
      <p:sp>
        <p:nvSpPr>
          <p:cNvPr id="6" name="Text 3"/>
          <p:cNvSpPr/>
          <p:nvPr/>
        </p:nvSpPr>
        <p:spPr>
          <a:xfrm>
            <a:off x="6319600" y="4264938"/>
            <a:ext cx="5920892" cy="1421606"/>
          </a:xfrm>
          <a:prstGeom prst="rect">
            <a:avLst/>
          </a:prstGeom>
          <a:noFill/>
          <a:ln/>
        </p:spPr>
        <p:txBody>
          <a:bodyPr wrap="square" rtlCol="0" anchor="t"/>
          <a:lstStyle/>
          <a:p>
            <a:pPr marL="0" indent="0">
              <a:lnSpc>
                <a:spcPts val="2799"/>
              </a:lnSpc>
              <a:buNone/>
            </a:pPr>
            <a:r>
              <a:rPr lang="en-US" sz="2000" dirty="0">
                <a:solidFill>
                  <a:srgbClr val="272525"/>
                </a:solidFill>
                <a:latin typeface="Eudoxus Sans" pitchFamily="34" charset="0"/>
                <a:ea typeface="Eudoxus Sans" pitchFamily="34" charset="-122"/>
                <a:cs typeface="Eudoxus Sans" pitchFamily="34" charset="-120"/>
              </a:rPr>
              <a:t>Visualizing data plays a crucial role in understanding sentiment analysis results. By using powerful visualization libraries like matplotlib and seaborn, we can create insightful charts, graphs, and plots to depict sentiment trends, word clouds, and more</a:t>
            </a:r>
            <a:r>
              <a:rPr lang="en-US" sz="1750" dirty="0">
                <a:solidFill>
                  <a:srgbClr val="272525"/>
                </a:solidFill>
                <a:latin typeface="Eudoxus Sans" pitchFamily="34" charset="0"/>
                <a:ea typeface="Eudoxus Sans" pitchFamily="34" charset="-122"/>
                <a:cs typeface="Eudoxus Sans" pitchFamily="34" charset="-120"/>
              </a:rPr>
              <a: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Shape 1"/>
          <p:cNvSpPr/>
          <p:nvPr/>
        </p:nvSpPr>
        <p:spPr>
          <a:xfrm>
            <a:off x="0" y="0"/>
            <a:ext cx="14630400" cy="8229600"/>
          </a:xfrm>
          <a:prstGeom prst="rect">
            <a:avLst/>
          </a:prstGeom>
          <a:solidFill>
            <a:srgbClr val="FDFAF7"/>
          </a:solidFill>
          <a:ln/>
        </p:spPr>
      </p:sp>
      <p:sp>
        <p:nvSpPr>
          <p:cNvPr id="2" name="Shape 0"/>
          <p:cNvSpPr/>
          <p:nvPr/>
        </p:nvSpPr>
        <p:spPr>
          <a:xfrm>
            <a:off x="0" y="0"/>
            <a:ext cx="14630400" cy="8229600"/>
          </a:xfrm>
          <a:prstGeom prst="rect">
            <a:avLst/>
          </a:prstGeom>
          <a:solidFill>
            <a:srgbClr val="FAF2E9"/>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743903"/>
            <a:ext cx="7739301"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Machine Learning Approaches</a:t>
            </a:r>
            <a:endParaRPr lang="en-US" sz="4374" dirty="0"/>
          </a:p>
        </p:txBody>
      </p:sp>
      <p:sp>
        <p:nvSpPr>
          <p:cNvPr id="6" name="Shape 3"/>
          <p:cNvSpPr/>
          <p:nvPr/>
        </p:nvSpPr>
        <p:spPr>
          <a:xfrm>
            <a:off x="4801910" y="1771531"/>
            <a:ext cx="44410" cy="5714048"/>
          </a:xfrm>
          <a:prstGeom prst="roundRect">
            <a:avLst>
              <a:gd name="adj" fmla="val 225151"/>
            </a:avLst>
          </a:prstGeom>
          <a:solidFill>
            <a:srgbClr val="C6BDDA"/>
          </a:solidFill>
          <a:ln/>
        </p:spPr>
      </p:sp>
      <p:sp>
        <p:nvSpPr>
          <p:cNvPr id="7" name="Shape 4"/>
          <p:cNvSpPr/>
          <p:nvPr/>
        </p:nvSpPr>
        <p:spPr>
          <a:xfrm>
            <a:off x="5074027" y="2172831"/>
            <a:ext cx="777597" cy="44410"/>
          </a:xfrm>
          <a:prstGeom prst="roundRect">
            <a:avLst>
              <a:gd name="adj" fmla="val 225151"/>
            </a:avLst>
          </a:prstGeom>
          <a:solidFill>
            <a:srgbClr val="C6BDDA"/>
          </a:solidFill>
          <a:ln/>
        </p:spPr>
      </p:sp>
      <p:sp>
        <p:nvSpPr>
          <p:cNvPr id="8" name="Shape 5"/>
          <p:cNvSpPr/>
          <p:nvPr/>
        </p:nvSpPr>
        <p:spPr>
          <a:xfrm>
            <a:off x="4574084" y="1945124"/>
            <a:ext cx="499943" cy="499943"/>
          </a:xfrm>
          <a:prstGeom prst="roundRect">
            <a:avLst>
              <a:gd name="adj" fmla="val 20000"/>
            </a:avLst>
          </a:prstGeom>
          <a:solidFill>
            <a:srgbClr val="E0D7F4"/>
          </a:solidFill>
          <a:ln w="7620">
            <a:solidFill>
              <a:srgbClr val="C6BDDA"/>
            </a:solidFill>
            <a:prstDash val="solid"/>
          </a:ln>
        </p:spPr>
      </p:sp>
      <p:sp>
        <p:nvSpPr>
          <p:cNvPr id="9" name="Text 6"/>
          <p:cNvSpPr/>
          <p:nvPr/>
        </p:nvSpPr>
        <p:spPr>
          <a:xfrm>
            <a:off x="4761369" y="1986796"/>
            <a:ext cx="125373"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0" name="Text 7"/>
          <p:cNvSpPr/>
          <p:nvPr/>
        </p:nvSpPr>
        <p:spPr>
          <a:xfrm>
            <a:off x="6046113" y="1993702"/>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Feature Engineering</a:t>
            </a:r>
            <a:endParaRPr lang="en-US" sz="2187" dirty="0"/>
          </a:p>
        </p:txBody>
      </p:sp>
      <p:sp>
        <p:nvSpPr>
          <p:cNvPr id="11" name="Text 8"/>
          <p:cNvSpPr/>
          <p:nvPr/>
        </p:nvSpPr>
        <p:spPr>
          <a:xfrm>
            <a:off x="6046113" y="2474119"/>
            <a:ext cx="7751088" cy="1073825"/>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Extract relevant features from text.This is achieved using the </a:t>
            </a:r>
            <a:r>
              <a:rPr lang="en-US" sz="2000" dirty="0">
                <a:solidFill>
                  <a:srgbClr val="272525"/>
                </a:solidFill>
                <a:highlight>
                  <a:srgbClr val="EFEBF9"/>
                </a:highlight>
                <a:latin typeface="Consolas" pitchFamily="34" charset="0"/>
                <a:ea typeface="Consolas" pitchFamily="34" charset="-122"/>
                <a:cs typeface="Consolas" pitchFamily="34" charset="-120"/>
              </a:rPr>
              <a:t>TfidfVectorizer</a:t>
            </a:r>
            <a:r>
              <a:rPr lang="en-US" sz="2000" b="1" dirty="0">
                <a:solidFill>
                  <a:srgbClr val="000000"/>
                </a:solidFill>
                <a:latin typeface="Eudoxus Sans" pitchFamily="34" charset="0"/>
                <a:ea typeface="Eudoxus Sans" pitchFamily="34" charset="-122"/>
                <a:cs typeface="Eudoxus Sans" pitchFamily="34" charset="-120"/>
              </a:rPr>
              <a:t> </a:t>
            </a:r>
            <a:r>
              <a:rPr lang="en-US" sz="2000" dirty="0">
                <a:solidFill>
                  <a:srgbClr val="272525"/>
                </a:solidFill>
                <a:latin typeface="Eudoxus Sans" pitchFamily="34" charset="0"/>
                <a:ea typeface="Eudoxus Sans" pitchFamily="34" charset="-122"/>
                <a:cs typeface="Eudoxus Sans" pitchFamily="34" charset="-120"/>
              </a:rPr>
              <a:t>class from scikit-learn, which converts a collection of raw documents into a matrix of TF-IDF features.</a:t>
            </a:r>
            <a:endParaRPr lang="en-US" sz="2000" dirty="0"/>
          </a:p>
        </p:txBody>
      </p:sp>
      <p:sp>
        <p:nvSpPr>
          <p:cNvPr id="12" name="Shape 9"/>
          <p:cNvSpPr/>
          <p:nvPr/>
        </p:nvSpPr>
        <p:spPr>
          <a:xfrm>
            <a:off x="5074027" y="4393585"/>
            <a:ext cx="777597" cy="44410"/>
          </a:xfrm>
          <a:prstGeom prst="roundRect">
            <a:avLst>
              <a:gd name="adj" fmla="val 225151"/>
            </a:avLst>
          </a:prstGeom>
          <a:solidFill>
            <a:srgbClr val="C6BDDA"/>
          </a:solidFill>
          <a:ln/>
        </p:spPr>
      </p:sp>
      <p:sp>
        <p:nvSpPr>
          <p:cNvPr id="13" name="Shape 10"/>
          <p:cNvSpPr/>
          <p:nvPr/>
        </p:nvSpPr>
        <p:spPr>
          <a:xfrm>
            <a:off x="4574084" y="4165878"/>
            <a:ext cx="499943" cy="499943"/>
          </a:xfrm>
          <a:prstGeom prst="roundRect">
            <a:avLst>
              <a:gd name="adj" fmla="val 20000"/>
            </a:avLst>
          </a:prstGeom>
          <a:solidFill>
            <a:srgbClr val="E0D7F4"/>
          </a:solidFill>
          <a:ln w="7620">
            <a:solidFill>
              <a:srgbClr val="C6BDDA"/>
            </a:solidFill>
            <a:prstDash val="solid"/>
          </a:ln>
        </p:spPr>
      </p:sp>
      <p:sp>
        <p:nvSpPr>
          <p:cNvPr id="14" name="Text 11"/>
          <p:cNvSpPr/>
          <p:nvPr/>
        </p:nvSpPr>
        <p:spPr>
          <a:xfrm>
            <a:off x="4731960" y="4207550"/>
            <a:ext cx="184071"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5" name="Text 12"/>
          <p:cNvSpPr/>
          <p:nvPr/>
        </p:nvSpPr>
        <p:spPr>
          <a:xfrm>
            <a:off x="6046113" y="4214455"/>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Model Training</a:t>
            </a:r>
            <a:endParaRPr lang="en-US" sz="2187" dirty="0"/>
          </a:p>
        </p:txBody>
      </p:sp>
      <p:sp>
        <p:nvSpPr>
          <p:cNvPr id="16" name="Text 13"/>
          <p:cNvSpPr/>
          <p:nvPr/>
        </p:nvSpPr>
        <p:spPr>
          <a:xfrm>
            <a:off x="6046113" y="4694873"/>
            <a:ext cx="7751088" cy="710803"/>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Train supervised models like logistic regression, Bernoulli Naive Bayes on labeled sentiment data.</a:t>
            </a:r>
            <a:endParaRPr lang="en-US" sz="2000" dirty="0"/>
          </a:p>
        </p:txBody>
      </p:sp>
      <p:sp>
        <p:nvSpPr>
          <p:cNvPr id="17" name="Shape 14"/>
          <p:cNvSpPr/>
          <p:nvPr/>
        </p:nvSpPr>
        <p:spPr>
          <a:xfrm>
            <a:off x="5074027" y="6251317"/>
            <a:ext cx="777597" cy="44410"/>
          </a:xfrm>
          <a:prstGeom prst="roundRect">
            <a:avLst>
              <a:gd name="adj" fmla="val 225151"/>
            </a:avLst>
          </a:prstGeom>
          <a:solidFill>
            <a:srgbClr val="C6BDDA"/>
          </a:solidFill>
          <a:ln/>
        </p:spPr>
      </p:sp>
      <p:sp>
        <p:nvSpPr>
          <p:cNvPr id="18" name="Shape 15"/>
          <p:cNvSpPr/>
          <p:nvPr/>
        </p:nvSpPr>
        <p:spPr>
          <a:xfrm>
            <a:off x="4574084" y="6023610"/>
            <a:ext cx="499943" cy="499943"/>
          </a:xfrm>
          <a:prstGeom prst="roundRect">
            <a:avLst>
              <a:gd name="adj" fmla="val 20000"/>
            </a:avLst>
          </a:prstGeom>
          <a:solidFill>
            <a:srgbClr val="E0D7F4"/>
          </a:solidFill>
          <a:ln w="7620">
            <a:solidFill>
              <a:srgbClr val="C6BDDA"/>
            </a:solidFill>
            <a:prstDash val="solid"/>
          </a:ln>
        </p:spPr>
      </p:sp>
      <p:sp>
        <p:nvSpPr>
          <p:cNvPr id="19" name="Text 16"/>
          <p:cNvSpPr/>
          <p:nvPr/>
        </p:nvSpPr>
        <p:spPr>
          <a:xfrm>
            <a:off x="4729222" y="6065282"/>
            <a:ext cx="189667"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0" name="Text 17"/>
          <p:cNvSpPr/>
          <p:nvPr/>
        </p:nvSpPr>
        <p:spPr>
          <a:xfrm>
            <a:off x="6046113" y="6072188"/>
            <a:ext cx="277749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Model Evaluation</a:t>
            </a:r>
            <a:endParaRPr lang="en-US" sz="2187" dirty="0"/>
          </a:p>
        </p:txBody>
      </p:sp>
      <p:sp>
        <p:nvSpPr>
          <p:cNvPr id="21" name="Text 18"/>
          <p:cNvSpPr/>
          <p:nvPr/>
        </p:nvSpPr>
        <p:spPr>
          <a:xfrm>
            <a:off x="6046113" y="6552605"/>
            <a:ext cx="7751088" cy="710803"/>
          </a:xfrm>
          <a:prstGeom prst="rect">
            <a:avLst/>
          </a:prstGeom>
          <a:noFill/>
          <a:ln/>
        </p:spPr>
        <p:txBody>
          <a:bodyPr wrap="square" rtlCol="0" anchor="t"/>
          <a:lstStyle/>
          <a:p>
            <a:pPr marL="0" indent="0" algn="l">
              <a:lnSpc>
                <a:spcPts val="2799"/>
              </a:lnSpc>
              <a:buNone/>
            </a:pPr>
            <a:r>
              <a:rPr lang="en-US" sz="2000" dirty="0">
                <a:solidFill>
                  <a:srgbClr val="272525"/>
                </a:solidFill>
                <a:latin typeface="Eudoxus Sans" pitchFamily="34" charset="0"/>
                <a:ea typeface="Eudoxus Sans" pitchFamily="34" charset="-122"/>
                <a:cs typeface="Eudoxus Sans" pitchFamily="34" charset="-120"/>
              </a:rPr>
              <a:t>Assess model performance using metrics like accuracy score, ROC-AUC curve and confusion matrix with plot.</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1050</Words>
  <Application>Microsoft Office PowerPoint</Application>
  <PresentationFormat>Custom</PresentationFormat>
  <Paragraphs>131</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Consolas</vt:lpstr>
      <vt:lpstr>Eudoxus Sans</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6</cp:revision>
  <dcterms:created xsi:type="dcterms:W3CDTF">2024-05-01T07:53:55Z</dcterms:created>
  <dcterms:modified xsi:type="dcterms:W3CDTF">2024-05-01T08:38:24Z</dcterms:modified>
</cp:coreProperties>
</file>